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88" r:id="rId2"/>
    <p:sldId id="257" r:id="rId3"/>
    <p:sldId id="258" r:id="rId4"/>
    <p:sldId id="259" r:id="rId5"/>
    <p:sldId id="262" r:id="rId6"/>
    <p:sldId id="284" r:id="rId7"/>
    <p:sldId id="263" r:id="rId8"/>
    <p:sldId id="264" r:id="rId9"/>
    <p:sldId id="285" r:id="rId10"/>
    <p:sldId id="268" r:id="rId11"/>
    <p:sldId id="270" r:id="rId12"/>
    <p:sldId id="272" r:id="rId13"/>
    <p:sldId id="276" r:id="rId14"/>
    <p:sldId id="280" r:id="rId15"/>
    <p:sldId id="283" r:id="rId16"/>
    <p:sldId id="260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03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FE5E01-CEAD-D244-995C-FE5BE2A29ABB}" type="datetimeFigureOut">
              <a:rPr lang="en-US" smtClean="0"/>
              <a:pPr/>
              <a:t>4/14/14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4E6E0F-E4B0-7D46-BAC2-41C48510F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Failures of </a:t>
            </a:r>
            <a:br>
              <a:rPr lang="en-US" dirty="0" smtClean="0"/>
            </a:br>
            <a:r>
              <a:rPr lang="en-US" dirty="0" smtClean="0"/>
              <a:t>the league of nations: </a:t>
            </a:r>
            <a:br>
              <a:rPr lang="en-US" dirty="0" smtClean="0"/>
            </a:br>
            <a:r>
              <a:rPr lang="en-US" dirty="0" smtClean="0"/>
              <a:t>Hitler starts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Mr. Patrick Lasseter – Interview Lesson – April 15, 2014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w Cen MT"/>
                <a:cs typeface="Tw Cen MT"/>
              </a:rPr>
              <a:t>Hitler’s Rise t</a:t>
            </a:r>
            <a:r>
              <a:rPr lang="en-US" altLang="ja-JP" dirty="0" smtClean="0">
                <a:latin typeface="Tw Cen MT"/>
                <a:cs typeface="Tw Cen MT"/>
              </a:rPr>
              <a:t>o Power</a:t>
            </a:r>
            <a:endParaRPr lang="en-US" dirty="0">
              <a:latin typeface="Tw Cen MT"/>
              <a:cs typeface="Tw Cen M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199"/>
            <a:ext cx="8153400" cy="30001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In January 1933, Hitler </a:t>
            </a:r>
            <a:r>
              <a:rPr lang="en-US" dirty="0">
                <a:cs typeface="ＭＳ Ｐゴシック" charset="-128"/>
              </a:rPr>
              <a:t>becomes Chancellor</a:t>
            </a:r>
            <a:r>
              <a:rPr lang="en-US" dirty="0" smtClean="0">
                <a:cs typeface="ＭＳ Ｐゴシック" charset="-128"/>
              </a:rPr>
              <a:t> of Germany and exits the League of Nations.</a:t>
            </a:r>
          </a:p>
          <a:p>
            <a:pPr eaLnBrk="1" hangingPunct="1"/>
            <a:r>
              <a:rPr lang="en-US" dirty="0" smtClean="0">
                <a:cs typeface="ＭＳ Ｐゴシック" charset="-128"/>
              </a:rPr>
              <a:t>By 1935, he builds up </a:t>
            </a:r>
            <a:r>
              <a:rPr lang="en-US" dirty="0">
                <a:cs typeface="ＭＳ Ｐゴシック" charset="-128"/>
              </a:rPr>
              <a:t>an army.</a:t>
            </a:r>
            <a:endParaRPr lang="en-US" dirty="0" smtClean="0">
              <a:cs typeface="ＭＳ Ｐゴシック" charset="-128"/>
            </a:endParaRPr>
          </a:p>
          <a:p>
            <a:pPr eaLnBrk="1" hangingPunct="1"/>
            <a:r>
              <a:rPr lang="en-US" dirty="0" smtClean="0">
                <a:cs typeface="ＭＳ Ｐゴシック" charset="-128"/>
              </a:rPr>
              <a:t>In 1936, </a:t>
            </a:r>
            <a:r>
              <a:rPr lang="en-US" dirty="0">
                <a:cs typeface="ＭＳ Ｐゴシック" charset="-128"/>
              </a:rPr>
              <a:t>Hitler orders army to invade</a:t>
            </a:r>
            <a:r>
              <a:rPr lang="en-US" dirty="0" smtClean="0">
                <a:cs typeface="ＭＳ Ｐゴシック" charset="-128"/>
              </a:rPr>
              <a:t> the Rhineland</a:t>
            </a:r>
            <a:endParaRPr lang="en-US" dirty="0">
              <a:cs typeface="ＭＳ Ｐゴシック" charset="-128"/>
            </a:endParaRPr>
          </a:p>
        </p:txBody>
      </p:sp>
      <p:pic>
        <p:nvPicPr>
          <p:cNvPr id="4" name="Picture 5" descr="Map of the Rhineland Invasion, March 1936"/>
          <p:cNvPicPr>
            <a:picLocks noChangeAspect="1" noChangeArrowheads="1"/>
          </p:cNvPicPr>
          <p:nvPr/>
        </p:nvPicPr>
        <p:blipFill>
          <a:blip r:embed="rId2"/>
          <a:srcRect t="7674"/>
          <a:stretch>
            <a:fillRect/>
          </a:stretch>
        </p:blipFill>
        <p:spPr bwMode="auto">
          <a:xfrm>
            <a:off x="3273519" y="3918857"/>
            <a:ext cx="5229225" cy="27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56" y="3918856"/>
            <a:ext cx="1723436" cy="27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307" y="228600"/>
            <a:ext cx="16507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Hitler</a:t>
            </a:r>
            <a:r>
              <a:rPr lang="en-US" dirty="0" smtClean="0">
                <a:latin typeface="Tw Cen MT"/>
                <a:cs typeface="ＭＳ Ｐゴシック" charset="-128"/>
              </a:rPr>
              <a:t>’</a:t>
            </a:r>
            <a:r>
              <a:rPr lang="en-US" altLang="ja-JP" dirty="0" smtClean="0">
                <a:cs typeface="ＭＳ Ｐゴシック" charset="-128"/>
              </a:rPr>
              <a:t>s Aggression 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3960195" cy="4920902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charset="-128"/>
              </a:rPr>
              <a:t>In </a:t>
            </a:r>
            <a:r>
              <a:rPr lang="en-US" dirty="0" smtClean="0">
                <a:cs typeface="ＭＳ Ｐゴシック" charset="-128"/>
              </a:rPr>
              <a:t>1936, </a:t>
            </a:r>
            <a:r>
              <a:rPr lang="en-US" dirty="0">
                <a:cs typeface="ＭＳ Ｐゴシック" charset="-128"/>
              </a:rPr>
              <a:t>he makes alliances with Japan and </a:t>
            </a:r>
            <a:r>
              <a:rPr lang="en-US" dirty="0" smtClean="0">
                <a:cs typeface="ＭＳ Ｐゴシック" charset="-128"/>
              </a:rPr>
              <a:t>Italy.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32400" y="1600200"/>
            <a:ext cx="3933648" cy="49209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In 1938 Hitler takes back Austria, which it had lost in the Treaty of Versailles.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-128"/>
            </a:endParaRPr>
          </a:p>
        </p:txBody>
      </p:sp>
      <p:pic>
        <p:nvPicPr>
          <p:cNvPr id="10" name="Picture 4" descr="Map of the Rhineland Invasion, March 1936"/>
          <p:cNvPicPr>
            <a:picLocks noChangeAspect="1" noChangeArrowheads="1"/>
          </p:cNvPicPr>
          <p:nvPr/>
        </p:nvPicPr>
        <p:blipFill>
          <a:blip r:embed="rId2"/>
          <a:srcRect t="7105"/>
          <a:stretch>
            <a:fillRect/>
          </a:stretch>
        </p:blipFill>
        <p:spPr bwMode="auto">
          <a:xfrm>
            <a:off x="4832400" y="3810431"/>
            <a:ext cx="3933648" cy="21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854" y="3210806"/>
            <a:ext cx="2009989" cy="305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2648" y="4791474"/>
            <a:ext cx="1950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Propaganda post card celebrating the alliances of Germany with Italy and Japan.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307" y="228600"/>
            <a:ext cx="16507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charset="-128"/>
              </a:rPr>
              <a:t>Britain and France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199"/>
            <a:ext cx="4715016" cy="488992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dirty="0">
                <a:cs typeface="ＭＳ Ｐゴシック" charset="-128"/>
              </a:rPr>
              <a:t>Britain and France</a:t>
            </a:r>
            <a:r>
              <a:rPr lang="en-US" sz="2500" dirty="0" smtClean="0">
                <a:cs typeface="ＭＳ Ｐゴシック" charset="-128"/>
              </a:rPr>
              <a:t> are opposed to Hitler’s moves because they violate </a:t>
            </a:r>
            <a:r>
              <a:rPr lang="en-US" sz="2500" dirty="0">
                <a:cs typeface="ＭＳ Ｐゴシック" charset="-128"/>
              </a:rPr>
              <a:t>the Treaty of Versailles</a:t>
            </a:r>
            <a:r>
              <a:rPr lang="en-US" sz="2500" dirty="0" smtClean="0">
                <a:cs typeface="ＭＳ Ｐゴシック" charset="-128"/>
              </a:rPr>
              <a:t>.</a:t>
            </a:r>
          </a:p>
          <a:p>
            <a:r>
              <a:rPr lang="en-US" sz="2500" dirty="0" smtClean="0">
                <a:cs typeface="ＭＳ Ｐゴシック" charset="-128"/>
              </a:rPr>
              <a:t>France and Britain are scared of another war</a:t>
            </a:r>
          </a:p>
          <a:p>
            <a:r>
              <a:rPr lang="en-US" sz="2500" dirty="0" smtClean="0">
                <a:cs typeface="ＭＳ Ｐゴシック" charset="-128"/>
              </a:rPr>
              <a:t>They begin practicing </a:t>
            </a:r>
            <a:r>
              <a:rPr lang="en-US" altLang="ja-JP" sz="2500" b="1" dirty="0" smtClean="0">
                <a:solidFill>
                  <a:schemeClr val="accent2"/>
                </a:solidFill>
                <a:cs typeface="ＭＳ Ｐゴシック" charset="-128"/>
              </a:rPr>
              <a:t>appeasement</a:t>
            </a:r>
            <a:endParaRPr lang="en-US" altLang="ja-JP" sz="2500" dirty="0" smtClean="0">
              <a:solidFill>
                <a:schemeClr val="accent2"/>
              </a:solidFill>
              <a:cs typeface="ＭＳ Ｐゴシック" charset="-128"/>
            </a:endParaRPr>
          </a:p>
          <a:p>
            <a:pPr lvl="1"/>
            <a:r>
              <a:rPr lang="en-US" sz="2200" dirty="0" smtClean="0">
                <a:cs typeface="ＭＳ Ｐゴシック" charset="-128"/>
              </a:rPr>
              <a:t>A policy of giving into the demands of an aggressive nation in the hopes of avoiding war and keeping the peace</a:t>
            </a:r>
          </a:p>
          <a:p>
            <a:pPr lvl="1"/>
            <a:endParaRPr lang="en-US" sz="2500" dirty="0">
              <a:cs typeface="ＭＳ Ｐゴシック" charset="-128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63" y="228599"/>
            <a:ext cx="1812517" cy="9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346" y="218239"/>
            <a:ext cx="1397492" cy="9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200" y="1809174"/>
            <a:ext cx="2633540" cy="38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8928" y="5657671"/>
            <a:ext cx="259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Neville Chamberlain, the British Prime Minister, meeting with Adolph Hitler, 1938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Hitler’s Continued Aggression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266217" cy="499835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In 1938, Hitler also is given the Sudetenland</a:t>
            </a:r>
          </a:p>
          <a:p>
            <a:pPr eaLnBrk="1" hangingPunct="1"/>
            <a:r>
              <a:rPr lang="en-US" dirty="0" smtClean="0">
                <a:cs typeface="ＭＳ Ｐゴシック" charset="-128"/>
              </a:rPr>
              <a:t>In 1939, Hitler </a:t>
            </a:r>
            <a:r>
              <a:rPr lang="en-US" dirty="0">
                <a:cs typeface="ＭＳ Ｐゴシック" charset="-128"/>
              </a:rPr>
              <a:t>invades </a:t>
            </a:r>
            <a:r>
              <a:rPr lang="en-US" dirty="0" smtClean="0">
                <a:cs typeface="ＭＳ Ｐゴシック" charset="-128"/>
              </a:rPr>
              <a:t>Czechoslovakia</a:t>
            </a:r>
          </a:p>
          <a:p>
            <a:r>
              <a:rPr lang="en-US" dirty="0" smtClean="0">
                <a:cs typeface="ＭＳ Ｐゴシック" charset="-128"/>
              </a:rPr>
              <a:t>In early 1939, Hitler makes an alliance with the Soviet Union.</a:t>
            </a:r>
          </a:p>
          <a:p>
            <a:r>
              <a:rPr lang="en-US" dirty="0" smtClean="0">
                <a:cs typeface="ＭＳ Ｐゴシック" charset="-128"/>
              </a:rPr>
              <a:t>He is preparing to </a:t>
            </a:r>
            <a:r>
              <a:rPr lang="en-US" smtClean="0">
                <a:cs typeface="ＭＳ Ｐゴシック" charset="-128"/>
              </a:rPr>
              <a:t>invade Poland...</a:t>
            </a:r>
          </a:p>
          <a:p>
            <a:pPr eaLnBrk="1" hangingPunct="1"/>
            <a:endParaRPr lang="en-US" dirty="0" smtClean="0">
              <a:cs typeface="ＭＳ Ｐゴシック" charset="-128"/>
            </a:endParaRPr>
          </a:p>
          <a:p>
            <a:pPr eaLnBrk="1" hangingPunct="1"/>
            <a:endParaRPr lang="en-US" dirty="0" smtClean="0">
              <a:cs typeface="ＭＳ Ｐゴシック" charset="-128"/>
            </a:endParaRPr>
          </a:p>
          <a:p>
            <a:pPr eaLnBrk="1" hangingPunct="1"/>
            <a:endParaRPr lang="en-US" dirty="0">
              <a:cs typeface="ＭＳ Ｐゴシック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1169" y="228600"/>
            <a:ext cx="16507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865" y="1799991"/>
            <a:ext cx="4073045" cy="479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5287744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Germany Invades Poland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199"/>
            <a:ext cx="3365291" cy="470404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On September 1, 1939, the German army invades Poland and quickly takes control</a:t>
            </a:r>
            <a:endParaRPr lang="en-US" dirty="0">
              <a:cs typeface="ＭＳ Ｐゴシック" charset="-128"/>
            </a:endParaRPr>
          </a:p>
        </p:txBody>
      </p:sp>
      <p:pic>
        <p:nvPicPr>
          <p:cNvPr id="31747" name="Picture 5" descr="image?id=64870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801" y="1708629"/>
            <a:ext cx="4788109" cy="43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208" y="228600"/>
            <a:ext cx="1382841" cy="82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7470" y="286983"/>
            <a:ext cx="1234440" cy="77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Britain and France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On September 3, 1939, Britain and France finally declare </a:t>
            </a:r>
            <a:r>
              <a:rPr lang="en-US" dirty="0">
                <a:cs typeface="ＭＳ Ｐゴシック" charset="-128"/>
              </a:rPr>
              <a:t>war on Germany</a:t>
            </a:r>
            <a:endParaRPr lang="en-US" dirty="0" smtClean="0">
              <a:cs typeface="ＭＳ Ｐゴシック" charset="-128"/>
            </a:endParaRPr>
          </a:p>
          <a:p>
            <a:pPr eaLnBrk="1" hangingPunct="1"/>
            <a:r>
              <a:rPr lang="en-US" dirty="0" smtClean="0">
                <a:cs typeface="ＭＳ Ｐゴシック" charset="-128"/>
              </a:rPr>
              <a:t>They </a:t>
            </a:r>
            <a:r>
              <a:rPr lang="en-US" dirty="0">
                <a:cs typeface="ＭＳ Ｐゴシック" charset="-128"/>
              </a:rPr>
              <a:t>do not want to fight another World </a:t>
            </a:r>
            <a:r>
              <a:rPr lang="en-US" dirty="0" smtClean="0">
                <a:cs typeface="ＭＳ Ｐゴシック" charset="-128"/>
              </a:rPr>
              <a:t>War, but </a:t>
            </a:r>
            <a:r>
              <a:rPr lang="en-US" dirty="0">
                <a:cs typeface="ＭＳ Ｐゴシック" charset="-128"/>
              </a:rPr>
              <a:t>they can no longer stand by and let Hitler take over Europe.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Plus, they had promised Poland they would help if Poland was invaded.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63" y="228599"/>
            <a:ext cx="1812517" cy="9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9346" y="218239"/>
            <a:ext cx="1397492" cy="9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66675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couldn’t the League of Nations stop Hitler?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899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cs typeface="ＭＳ Ｐゴシック" charset="-128"/>
              </a:rPr>
              <a:t>It had no army to enforce anything</a:t>
            </a:r>
          </a:p>
          <a:p>
            <a:pPr lvl="1"/>
            <a:r>
              <a:rPr lang="en-US" dirty="0" smtClean="0">
                <a:cs typeface="ＭＳ Ｐゴシック" charset="-128"/>
              </a:rPr>
              <a:t>Japan, Germany, and Italy expanded without a way to stop them</a:t>
            </a:r>
          </a:p>
          <a:p>
            <a:r>
              <a:rPr lang="en-US" b="1" dirty="0" smtClean="0">
                <a:cs typeface="ＭＳ Ｐゴシック" charset="-128"/>
              </a:rPr>
              <a:t>Europe did not want another war</a:t>
            </a:r>
          </a:p>
          <a:p>
            <a:pPr lvl="1"/>
            <a:r>
              <a:rPr lang="en-US" dirty="0" smtClean="0">
                <a:cs typeface="ＭＳ Ｐゴシック" charset="-128"/>
              </a:rPr>
              <a:t>Countries like Britain and France were still hurting from WWI</a:t>
            </a:r>
          </a:p>
          <a:p>
            <a:r>
              <a:rPr lang="en-US" b="1" dirty="0" smtClean="0">
                <a:cs typeface="ＭＳ Ｐゴシック" charset="-128"/>
              </a:rPr>
              <a:t>Many countries did not belong to it</a:t>
            </a:r>
          </a:p>
          <a:p>
            <a:pPr lvl="1"/>
            <a:r>
              <a:rPr lang="en-US" dirty="0" smtClean="0">
                <a:cs typeface="ＭＳ Ｐゴシック" charset="-128"/>
              </a:rPr>
              <a:t>Without powerful countries, the legitimacy of the organization was questioned</a:t>
            </a:r>
          </a:p>
          <a:p>
            <a:pPr lvl="1"/>
            <a:r>
              <a:rPr lang="en-US" dirty="0" smtClean="0">
                <a:cs typeface="ＭＳ Ｐゴシック" charset="-128"/>
              </a:rPr>
              <a:t>Even the U.S. was not involved!</a:t>
            </a:r>
          </a:p>
          <a:p>
            <a:r>
              <a:rPr lang="en-US" b="1" dirty="0" smtClean="0">
                <a:cs typeface="ＭＳ Ｐゴシック" charset="-128"/>
              </a:rPr>
              <a:t>It only met 4 times a year</a:t>
            </a:r>
          </a:p>
          <a:p>
            <a:pPr lvl="1"/>
            <a:r>
              <a:rPr lang="en-US" dirty="0" smtClean="0">
                <a:solidFill>
                  <a:srgbClr val="94B6D2"/>
                </a:solidFill>
                <a:cs typeface="ＭＳ Ｐゴシック" charset="-128"/>
              </a:rPr>
              <a:t>What if your school’s administration or teachers only met 4 times a year? Would enough get done?</a:t>
            </a:r>
          </a:p>
          <a:p>
            <a:endParaRPr lang="en-US" dirty="0"/>
          </a:p>
        </p:txBody>
      </p:sp>
      <p:pic>
        <p:nvPicPr>
          <p:cNvPr id="4" name="Picture 3" descr="600px-Symbol_of_the_League_of_Nation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48" y="228600"/>
            <a:ext cx="14859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Targets </a:t>
            </a:r>
            <a:r>
              <a:rPr lang="en-US" dirty="0" smtClean="0"/>
              <a:t>Review – Bring to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was the purpose of the League of Nations?</a:t>
            </a:r>
          </a:p>
          <a:p>
            <a:endParaRPr lang="en-US" dirty="0" smtClean="0"/>
          </a:p>
          <a:p>
            <a:r>
              <a:rPr lang="en-US" dirty="0" smtClean="0"/>
              <a:t>What aggressive steps did </a:t>
            </a:r>
            <a:r>
              <a:rPr lang="en-US" dirty="0" err="1" smtClean="0"/>
              <a:t>Hilter</a:t>
            </a:r>
            <a:r>
              <a:rPr lang="en-US" dirty="0" smtClean="0"/>
              <a:t> take prior to World War II?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b="1" dirty="0" smtClean="0">
                <a:solidFill>
                  <a:srgbClr val="DD8047"/>
                </a:solidFill>
              </a:rPr>
              <a:t>appeasement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Why did the League of Nations fail in preventing World War II?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r>
              <a:rPr lang="en-US" dirty="0" smtClean="0"/>
              <a:t> of Tomorrow’s </a:t>
            </a:r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examine primary source headlines which tell the story of Hitler’s aggression prior to World War II.</a:t>
            </a:r>
          </a:p>
          <a:p>
            <a:endParaRPr lang="en-US" dirty="0" smtClean="0"/>
          </a:p>
          <a:p>
            <a:r>
              <a:rPr lang="en-US" dirty="0" smtClean="0"/>
              <a:t>We will look at these together and independently.</a:t>
            </a:r>
          </a:p>
          <a:p>
            <a:endParaRPr lang="en-US" dirty="0" smtClean="0"/>
          </a:p>
          <a:p>
            <a:r>
              <a:rPr lang="en-US" dirty="0" smtClean="0"/>
              <a:t>Prepare for discussion, critical thinking, and composing your own article.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286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Essential Question:</a:t>
            </a:r>
          </a:p>
          <a:p>
            <a:pPr lvl="1"/>
            <a:r>
              <a:rPr lang="en-US" sz="3600" dirty="0" smtClean="0"/>
              <a:t>At what point is war unavoidable?</a:t>
            </a:r>
          </a:p>
          <a:p>
            <a:r>
              <a:rPr lang="en-US" sz="4000" b="1" dirty="0" smtClean="0">
                <a:solidFill>
                  <a:srgbClr val="DD8047"/>
                </a:solidFill>
              </a:rPr>
              <a:t>Lesson Objective:</a:t>
            </a:r>
          </a:p>
          <a:p>
            <a:pPr lvl="1"/>
            <a:r>
              <a:rPr lang="en-US" sz="3600" dirty="0" smtClean="0"/>
              <a:t>Analyze Adolph Hitler’s actions by giving a detailed explanation of how Hitler’s aggression led to a declaration of war.</a:t>
            </a:r>
          </a:p>
          <a:p>
            <a:r>
              <a:rPr lang="en-US" sz="1600" dirty="0" smtClean="0"/>
              <a:t>NC Standard 8.H.2.3</a:t>
            </a:r>
          </a:p>
          <a:p>
            <a:pPr lvl="1"/>
            <a:r>
              <a:rPr lang="en-US" sz="1400" dirty="0" smtClean="0"/>
              <a:t>Summarize the role of debate, compromise, and negotiation during significant periods in the history of North Carolina and the United States.</a:t>
            </a:r>
          </a:p>
          <a:p>
            <a:r>
              <a:rPr lang="en-US" sz="1600" dirty="0" smtClean="0"/>
              <a:t>CCSS.ELA-Literacy.RH.6-8.2</a:t>
            </a:r>
          </a:p>
          <a:p>
            <a:pPr lvl="1"/>
            <a:r>
              <a:rPr lang="en-US" sz="1400" dirty="0" smtClean="0"/>
              <a:t>Determine the central ideas or information of a primary or secondary source; provide an accurate summary of the source distinct from prior knowledge.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can recall the purpose of the League of Nations.</a:t>
            </a:r>
          </a:p>
          <a:p>
            <a:endParaRPr lang="en-US" dirty="0" smtClean="0"/>
          </a:p>
          <a:p>
            <a:r>
              <a:rPr lang="en-US" dirty="0" smtClean="0"/>
              <a:t>I can identify the</a:t>
            </a:r>
            <a:r>
              <a:rPr lang="en-US" dirty="0" smtClean="0"/>
              <a:t> aggressive actions of Hitler that led </a:t>
            </a:r>
            <a:r>
              <a:rPr lang="en-US" dirty="0" smtClean="0"/>
              <a:t>to World War II.</a:t>
            </a:r>
          </a:p>
          <a:p>
            <a:endParaRPr lang="en-US" dirty="0" smtClean="0"/>
          </a:p>
          <a:p>
            <a:r>
              <a:rPr lang="en-US" dirty="0" smtClean="0"/>
              <a:t>I can define the term </a:t>
            </a:r>
            <a:r>
              <a:rPr lang="en-US" b="1" dirty="0" smtClean="0">
                <a:solidFill>
                  <a:srgbClr val="DD8047"/>
                </a:solidFill>
              </a:rPr>
              <a:t>appeasement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 can describe why the League of Nations failed in preventing World War II.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518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 association of countries established in 1919 by the Treaty of Versailles to promote international cooperation and achieve international peace and security</a:t>
            </a:r>
          </a:p>
          <a:p>
            <a:endParaRPr lang="en-US" dirty="0" smtClean="0"/>
          </a:p>
          <a:p>
            <a:r>
              <a:rPr lang="en-US" dirty="0" smtClean="0"/>
              <a:t>Proposed by Woodrow Wilson’s </a:t>
            </a:r>
            <a:r>
              <a:rPr lang="en-US" i="1" dirty="0" smtClean="0"/>
              <a:t>Fourteen Points</a:t>
            </a:r>
            <a:endParaRPr lang="en-US" dirty="0" smtClean="0"/>
          </a:p>
          <a:p>
            <a:r>
              <a:rPr lang="en-US" dirty="0" smtClean="0"/>
              <a:t>The United States did not join the League!</a:t>
            </a:r>
          </a:p>
          <a:p>
            <a:pPr lvl="1"/>
            <a:r>
              <a:rPr lang="en-US" dirty="0" smtClean="0"/>
              <a:t>Americans did not want to be caught in an alliance system</a:t>
            </a:r>
          </a:p>
          <a:p>
            <a:r>
              <a:rPr lang="en-US" dirty="0" smtClean="0"/>
              <a:t>When the League was needed most, it was almost powerless to do anything.</a:t>
            </a:r>
          </a:p>
        </p:txBody>
      </p:sp>
      <p:pic>
        <p:nvPicPr>
          <p:cNvPr id="4" name="Picture 3" descr="600px-Symbol_of_the_League_of_Nation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148" y="228600"/>
            <a:ext cx="14859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Gap_in_the_Bri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87" y="225049"/>
            <a:ext cx="7266968" cy="5144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487" y="5376500"/>
            <a:ext cx="726696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1"/>
                </a:solidFill>
              </a:rPr>
              <a:t>Predict: </a:t>
            </a:r>
            <a:r>
              <a:rPr lang="en-US" sz="2500" dirty="0" smtClean="0">
                <a:solidFill>
                  <a:schemeClr val="accent1"/>
                </a:solidFill>
              </a:rPr>
              <a:t>What might be the consequences of the U.S. not being involved in the League of Nations following World War I?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League’s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start looking at the events that would simultaneously lead to the breakup of the League of Nations and the beginning of World War II…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4" y="3159027"/>
            <a:ext cx="4328125" cy="32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48847" y="6405121"/>
            <a:ext cx="617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League of Nations Assembly Building – Geneva, Switzerland</a:t>
            </a:r>
            <a:endParaRPr lang="en-US" dirty="0"/>
          </a:p>
        </p:txBody>
      </p:sp>
      <p:pic>
        <p:nvPicPr>
          <p:cNvPr id="6" name="Picture 5" descr="600px-Symbol_of_the_League_of_Nation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48" y="228600"/>
            <a:ext cx="14859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ＭＳ Ｐゴシック" charset="-128"/>
              </a:rPr>
              <a:t>Japan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235240" cy="4735028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In 1931, </a:t>
            </a:r>
            <a:r>
              <a:rPr lang="en-US" dirty="0">
                <a:cs typeface="ＭＳ Ｐゴシック" charset="-128"/>
              </a:rPr>
              <a:t>Japan is hit badly by economic depression.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People lose faith in the </a:t>
            </a:r>
            <a:r>
              <a:rPr lang="en-US" dirty="0" smtClean="0">
                <a:cs typeface="ＭＳ Ｐゴシック" charset="-128"/>
              </a:rPr>
              <a:t>government and </a:t>
            </a:r>
            <a:r>
              <a:rPr lang="en-US" altLang="ja-JP" dirty="0" smtClean="0">
                <a:cs typeface="ＭＳ Ｐゴシック" charset="-128"/>
              </a:rPr>
              <a:t>look </a:t>
            </a:r>
            <a:r>
              <a:rPr lang="en-US" altLang="ja-JP" dirty="0">
                <a:cs typeface="ＭＳ Ｐゴシック" charset="-128"/>
              </a:rPr>
              <a:t>to the army for help.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The</a:t>
            </a:r>
            <a:r>
              <a:rPr lang="en-US" dirty="0" smtClean="0">
                <a:cs typeface="ＭＳ Ｐゴシック" charset="-128"/>
              </a:rPr>
              <a:t> Japanese army soon invades </a:t>
            </a:r>
            <a:r>
              <a:rPr lang="en-US" dirty="0">
                <a:cs typeface="ＭＳ Ｐゴシック" charset="-128"/>
              </a:rPr>
              <a:t>Manchuria (in China).</a:t>
            </a:r>
          </a:p>
          <a:p>
            <a:pPr eaLnBrk="1" hangingPunct="1"/>
            <a:endParaRPr lang="en-US" dirty="0">
              <a:cs typeface="ＭＳ Ｐゴシック" charset="-12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308" y="228600"/>
            <a:ext cx="1380740" cy="9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888" y="1801564"/>
            <a:ext cx="4128890" cy="43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14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charset="-128"/>
              </a:rPr>
              <a:t>L.O.N. Reaction</a:t>
            </a:r>
            <a:endParaRPr lang="en-US" dirty="0">
              <a:cs typeface="ＭＳ Ｐゴシック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4064867" cy="498286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charset="-128"/>
              </a:rPr>
              <a:t>It tells Japan not to do it.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After Japan does it, they tell countries not to trade with Japan.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Many world countries are poor and need Japan to trade with.</a:t>
            </a:r>
          </a:p>
          <a:p>
            <a:pPr eaLnBrk="1" hangingPunct="1"/>
            <a:r>
              <a:rPr lang="en-US" dirty="0">
                <a:cs typeface="ＭＳ Ｐゴシック" charset="-128"/>
              </a:rPr>
              <a:t>Countries continue to trade with Japan.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7514" y="1600200"/>
            <a:ext cx="4088533" cy="4982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The L.O.N. condemned Japan for its actions.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charset="-128"/>
              </a:rPr>
              <a:t>In response, Japan decided to leave the L.O.N.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charset="-128"/>
            </a:endParaRPr>
          </a:p>
        </p:txBody>
      </p:sp>
      <p:pic>
        <p:nvPicPr>
          <p:cNvPr id="5" name="Picture 5" descr="42-176947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4063372"/>
            <a:ext cx="1675480" cy="228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600px-Symbol_of_the_League_of_Nations.svg.png"/>
          <p:cNvPicPr>
            <a:picLocks noChangeAspect="1"/>
          </p:cNvPicPr>
          <p:nvPr/>
        </p:nvPicPr>
        <p:blipFill>
          <a:blip r:embed="rId3"/>
          <a:srcRect l="13484"/>
          <a:stretch>
            <a:fillRect/>
          </a:stretch>
        </p:blipFill>
        <p:spPr>
          <a:xfrm>
            <a:off x="6257338" y="228600"/>
            <a:ext cx="1285543" cy="990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2881" y="228600"/>
            <a:ext cx="1380740" cy="9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269" y="297869"/>
            <a:ext cx="7529500" cy="513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4270" y="5546468"/>
            <a:ext cx="7529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94B6D2"/>
                </a:solidFill>
              </a:rPr>
              <a:t>Think About It: </a:t>
            </a:r>
            <a:r>
              <a:rPr lang="en-US" sz="2500" dirty="0" smtClean="0">
                <a:solidFill>
                  <a:srgbClr val="94B6D2"/>
                </a:solidFill>
              </a:rPr>
              <a:t>How might Japan’s actions encourage other nations to do something similar?</a:t>
            </a:r>
            <a:endParaRPr lang="en-US" sz="2500" dirty="0">
              <a:solidFill>
                <a:srgbClr val="94B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170</TotalTime>
  <Words>867</Words>
  <Application>Microsoft Macintosh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Failures of  the league of nations:  Hitler starts world war II</vt:lpstr>
      <vt:lpstr>Lesson Learning Goals</vt:lpstr>
      <vt:lpstr>Video Targets</vt:lpstr>
      <vt:lpstr>League of Nations</vt:lpstr>
      <vt:lpstr>Slide 5</vt:lpstr>
      <vt:lpstr>The League’s Decline</vt:lpstr>
      <vt:lpstr>Japan</vt:lpstr>
      <vt:lpstr>L.O.N. Reaction</vt:lpstr>
      <vt:lpstr>Slide 9</vt:lpstr>
      <vt:lpstr>Hitler’s Rise to Power</vt:lpstr>
      <vt:lpstr>Hitler’s Aggression </vt:lpstr>
      <vt:lpstr>Britain and France</vt:lpstr>
      <vt:lpstr>Hitler’s Continued Aggression</vt:lpstr>
      <vt:lpstr>Germany Invades Poland</vt:lpstr>
      <vt:lpstr>Britain and France</vt:lpstr>
      <vt:lpstr>Why couldn’t the League of Nations stop Hitler?</vt:lpstr>
      <vt:lpstr>Video Targets Review – Bring to Class</vt:lpstr>
      <vt:lpstr>Preview of Tomorrow’s Lesson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Failures of  the league of nations:  Hitler starts world war II</dc:title>
  <dc:creator>Durham Public Schools</dc:creator>
  <cp:lastModifiedBy>Durham Public Schools</cp:lastModifiedBy>
  <cp:revision>4</cp:revision>
  <dcterms:created xsi:type="dcterms:W3CDTF">2014-04-14T18:23:33Z</dcterms:created>
  <dcterms:modified xsi:type="dcterms:W3CDTF">2014-04-14T18:52:42Z</dcterms:modified>
</cp:coreProperties>
</file>