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4"/>
  </p:handoutMasterIdLst>
  <p:sldIdLst>
    <p:sldId id="267" r:id="rId2"/>
    <p:sldId id="256" r:id="rId3"/>
    <p:sldId id="257" r:id="rId4"/>
    <p:sldId id="262" r:id="rId5"/>
    <p:sldId id="261" r:id="rId6"/>
    <p:sldId id="259" r:id="rId7"/>
    <p:sldId id="260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78" autoAdjust="0"/>
    <p:restoredTop sz="94687" autoAdjust="0"/>
  </p:normalViewPr>
  <p:slideViewPr>
    <p:cSldViewPr snapToGrid="0" snapToObjects="1">
      <p:cViewPr varScale="1">
        <p:scale>
          <a:sx n="103" d="100"/>
          <a:sy n="103" d="100"/>
        </p:scale>
        <p:origin x="-3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4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C8860-968D-9C47-A3DB-346B6BCC71C8}" type="datetimeFigureOut">
              <a:rPr lang="en-US" smtClean="0"/>
              <a:t>12/3/13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CDC8A-EF6B-D44A-BEF3-B3E19AE2CB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2C00-9B72-2E4A-99D2-C62360C9F972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4AB-0BAF-644B-A685-CB600220B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2C00-9B72-2E4A-99D2-C62360C9F972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4AB-0BAF-644B-A685-CB600220B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2C00-9B72-2E4A-99D2-C62360C9F972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4AB-0BAF-644B-A685-CB600220B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2C00-9B72-2E4A-99D2-C62360C9F972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4AB-0BAF-644B-A685-CB600220B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2C00-9B72-2E4A-99D2-C62360C9F972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4AB-0BAF-644B-A685-CB600220B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2C00-9B72-2E4A-99D2-C62360C9F972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4AB-0BAF-644B-A685-CB600220B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2C00-9B72-2E4A-99D2-C62360C9F972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4AB-0BAF-644B-A685-CB600220B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2C00-9B72-2E4A-99D2-C62360C9F972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4AB-0BAF-644B-A685-CB600220B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2C00-9B72-2E4A-99D2-C62360C9F972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4AB-0BAF-644B-A685-CB600220B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2C00-9B72-2E4A-99D2-C62360C9F972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4AB-0BAF-644B-A685-CB600220B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2C00-9B72-2E4A-99D2-C62360C9F972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4AB-0BAF-644B-A685-CB600220B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F2C00-9B72-2E4A-99D2-C62360C9F972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9B4AB-0BAF-644B-A685-CB600220B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DO NOW</a:t>
            </a:r>
            <a:endParaRPr lang="en-US" b="1" dirty="0">
              <a:solidFill>
                <a:srgbClr val="FFFF00"/>
              </a:solidFill>
              <a:effectLst>
                <a:reflection stA="50000" endPos="75000" dist="127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What would it take to make you move to another city?</a:t>
            </a:r>
          </a:p>
          <a:p>
            <a:r>
              <a:rPr lang="en-US" sz="5000" dirty="0" smtClean="0"/>
              <a:t>Where would you want to live?</a:t>
            </a:r>
          </a:p>
          <a:p>
            <a:r>
              <a:rPr lang="en-US" sz="5000" dirty="0" smtClean="0"/>
              <a:t>Why would you move there?</a:t>
            </a:r>
            <a:endParaRPr 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133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WORD SORT</a:t>
            </a:r>
            <a:endParaRPr lang="en-US" b="1" dirty="0">
              <a:solidFill>
                <a:srgbClr val="FFFF00"/>
              </a:solidFill>
              <a:effectLst>
                <a:reflection stA="50000" endPos="75000" dist="12700" dir="5400000" sy="-100000" algn="bl" rotWithShape="0"/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991331"/>
            <a:ext cx="8229600" cy="898395"/>
          </a:xfrm>
        </p:spPr>
        <p:txBody>
          <a:bodyPr vert="horz" anchor="ctr">
            <a:normAutofit/>
          </a:bodyPr>
          <a:lstStyle/>
          <a:p>
            <a:pPr algn="ctr"/>
            <a:r>
              <a:rPr lang="en-US" b="0" dirty="0" smtClean="0"/>
              <a:t>Using your graphic organizer, sort the following into the categories of </a:t>
            </a:r>
            <a:r>
              <a:rPr lang="en-US" b="0" i="1" dirty="0" smtClean="0"/>
              <a:t>PUSH </a:t>
            </a:r>
            <a:r>
              <a:rPr lang="en-US" b="0" dirty="0" smtClean="0"/>
              <a:t>or </a:t>
            </a:r>
            <a:r>
              <a:rPr lang="en-US" b="0" i="1" dirty="0" smtClean="0"/>
              <a:t>PULL </a:t>
            </a:r>
            <a:r>
              <a:rPr lang="en-US" b="0" dirty="0" smtClean="0"/>
              <a:t>factors. 5 MINUTES.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39165"/>
          </a:xfrm>
        </p:spPr>
        <p:txBody>
          <a:bodyPr/>
          <a:lstStyle/>
          <a:p>
            <a:r>
              <a:rPr lang="en-US" sz="3300" dirty="0" smtClean="0"/>
              <a:t>Famine</a:t>
            </a:r>
          </a:p>
          <a:p>
            <a:r>
              <a:rPr lang="en-US" sz="3300" dirty="0" smtClean="0"/>
              <a:t>War</a:t>
            </a:r>
          </a:p>
          <a:p>
            <a:r>
              <a:rPr lang="en-US" sz="3300" dirty="0" smtClean="0"/>
              <a:t>Cheap, fertile land</a:t>
            </a:r>
            <a:endParaRPr lang="en-US" sz="3300" dirty="0" smtClean="0"/>
          </a:p>
          <a:p>
            <a:r>
              <a:rPr lang="en-US" sz="3300" dirty="0" smtClean="0"/>
              <a:t>Job opportunities</a:t>
            </a:r>
          </a:p>
          <a:p>
            <a:r>
              <a:rPr lang="en-US" sz="3300" dirty="0" smtClean="0"/>
              <a:t>Poverty</a:t>
            </a:r>
            <a:endParaRPr lang="en-US" sz="3300" dirty="0" smtClean="0"/>
          </a:p>
          <a:p>
            <a:r>
              <a:rPr lang="en-US" sz="3300" dirty="0" smtClean="0"/>
              <a:t>More money</a:t>
            </a:r>
            <a:endParaRPr lang="en-US" sz="3300" dirty="0" smtClean="0"/>
          </a:p>
          <a:p>
            <a:r>
              <a:rPr lang="en-US" sz="3300" dirty="0" smtClean="0"/>
              <a:t>Bad climate</a:t>
            </a:r>
            <a:endParaRPr lang="en-US" sz="33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439164"/>
          </a:xfrm>
        </p:spPr>
        <p:txBody>
          <a:bodyPr>
            <a:noAutofit/>
          </a:bodyPr>
          <a:lstStyle/>
          <a:p>
            <a:r>
              <a:rPr lang="en-US" sz="3300" dirty="0" smtClean="0"/>
              <a:t>Drought</a:t>
            </a:r>
          </a:p>
          <a:p>
            <a:r>
              <a:rPr lang="en-US" sz="3300" dirty="0" smtClean="0"/>
              <a:t>Family</a:t>
            </a:r>
          </a:p>
          <a:p>
            <a:r>
              <a:rPr lang="en-US" sz="3300" dirty="0" smtClean="0"/>
              <a:t>Freedom</a:t>
            </a:r>
          </a:p>
          <a:p>
            <a:r>
              <a:rPr lang="en-US" sz="3300" dirty="0" smtClean="0"/>
              <a:t>Tornados</a:t>
            </a:r>
          </a:p>
          <a:p>
            <a:r>
              <a:rPr lang="en-US" sz="3300" dirty="0" smtClean="0"/>
              <a:t>Gold &amp; silver</a:t>
            </a:r>
          </a:p>
          <a:p>
            <a:r>
              <a:rPr lang="en-US" sz="3300" dirty="0" smtClean="0"/>
              <a:t>Good climate</a:t>
            </a:r>
          </a:p>
          <a:p>
            <a:r>
              <a:rPr lang="en-US" sz="3300" dirty="0" smtClean="0"/>
              <a:t>Adventure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Personal Stories Activity</a:t>
            </a:r>
            <a:endParaRPr lang="en-US" b="1" dirty="0">
              <a:solidFill>
                <a:srgbClr val="FFFF00"/>
              </a:solidFill>
              <a:effectLst>
                <a:reflection stA="50000" endPos="75000" dist="12700" dir="5400000" sy="-100000" algn="bl" rotWithShape="0"/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personal story, you will identify the push and pull factors that caused the person’s migration.</a:t>
            </a:r>
          </a:p>
          <a:p>
            <a:endParaRPr lang="en-US" dirty="0" smtClean="0"/>
          </a:p>
          <a:p>
            <a:r>
              <a:rPr lang="en-US" dirty="0" smtClean="0"/>
              <a:t>Answer the questions which accompany each story.</a:t>
            </a:r>
          </a:p>
          <a:p>
            <a:endParaRPr lang="en-US" dirty="0" smtClean="0"/>
          </a:p>
          <a:p>
            <a:r>
              <a:rPr lang="en-US" dirty="0" smtClean="0"/>
              <a:t>We will do the first one together.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sh pulled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236" y="720867"/>
            <a:ext cx="6812427" cy="5541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Introduction to</a:t>
            </a:r>
            <a:br>
              <a:rPr lang="en-US" b="1" dirty="0" smtClean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</a:br>
            <a:r>
              <a:rPr lang="en-US" b="1" dirty="0" smtClean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Westward Expansion</a:t>
            </a:r>
            <a:endParaRPr lang="en-US" b="1" dirty="0">
              <a:solidFill>
                <a:srgbClr val="FFFF00"/>
              </a:solidFill>
              <a:effectLst>
                <a:reflection stA="50000" endPos="75000" dist="127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2,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608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Intro to Westward Expansion</a:t>
            </a:r>
            <a:endParaRPr lang="en-US" b="1" dirty="0">
              <a:solidFill>
                <a:srgbClr val="FFFF00"/>
              </a:solidFill>
              <a:effectLst>
                <a:reflection stA="50000" endPos="75000" dist="127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922"/>
            <a:ext cx="8229600" cy="5299805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Essential Question</a:t>
            </a:r>
          </a:p>
          <a:p>
            <a:pPr lvl="1"/>
            <a:r>
              <a:rPr lang="en-US" sz="3000" dirty="0" smtClean="0"/>
              <a:t>What causes people to move or migrate from one place to another?</a:t>
            </a:r>
          </a:p>
          <a:p>
            <a:r>
              <a:rPr lang="en-US" sz="2400" dirty="0" smtClean="0"/>
              <a:t>Learning Target (SWBAT…)</a:t>
            </a:r>
          </a:p>
          <a:p>
            <a:pPr lvl="1"/>
            <a:r>
              <a:rPr lang="en-US" sz="3000" dirty="0" smtClean="0"/>
              <a:t>Discuss the push &amp; pull factors of migration to the U.S.</a:t>
            </a:r>
          </a:p>
          <a:p>
            <a:pPr lvl="1"/>
            <a:r>
              <a:rPr lang="en-US" sz="3000" dirty="0"/>
              <a:t>E</a:t>
            </a:r>
            <a:r>
              <a:rPr lang="en-US" sz="3000" dirty="0" smtClean="0"/>
              <a:t>xplain how push &amp; pull factors impact migration</a:t>
            </a:r>
          </a:p>
          <a:p>
            <a:r>
              <a:rPr lang="en-US" sz="2400" dirty="0" smtClean="0"/>
              <a:t>POU (I’ll know I’ve got it when…)</a:t>
            </a:r>
          </a:p>
          <a:p>
            <a:pPr lvl="1"/>
            <a:r>
              <a:rPr lang="en-US" sz="3000" dirty="0" smtClean="0"/>
              <a:t>I can distinguish between push &amp; pull factors when reading about westward migration.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IN NOTES!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957678"/>
          </a:xfrm>
        </p:spPr>
        <p:txBody>
          <a:bodyPr>
            <a:normAutofit/>
          </a:bodyPr>
          <a:lstStyle/>
          <a:p>
            <a:r>
              <a:rPr lang="en-US" dirty="0" smtClean="0"/>
              <a:t>WESTWARD EXPANSION</a:t>
            </a:r>
          </a:p>
          <a:p>
            <a:endParaRPr lang="en-US" dirty="0" smtClean="0"/>
          </a:p>
          <a:p>
            <a:r>
              <a:rPr lang="en-US" dirty="0" smtClean="0"/>
              <a:t>BIG IDEAS</a:t>
            </a:r>
          </a:p>
          <a:p>
            <a:endParaRPr lang="en-US" dirty="0" smtClean="0"/>
          </a:p>
          <a:p>
            <a:r>
              <a:rPr lang="en-US" dirty="0" smtClean="0"/>
              <a:t>PUSH &amp; PULL FACTORS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PUSH &amp; PULL ACTIVITIES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2105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Westward Expansion</a:t>
            </a:r>
            <a:endParaRPr lang="en-US" b="1" dirty="0">
              <a:solidFill>
                <a:srgbClr val="FFFF00"/>
              </a:solidFill>
              <a:effectLst>
                <a:reflection stA="50000" endPos="75000" dist="127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62" y="873208"/>
            <a:ext cx="8767011" cy="4525963"/>
          </a:xfrm>
        </p:spPr>
        <p:txBody>
          <a:bodyPr/>
          <a:lstStyle/>
          <a:p>
            <a:r>
              <a:rPr lang="en-US" dirty="0" smtClean="0"/>
              <a:t>The settlement of new territories as America expanded between 1801 and 1861.</a:t>
            </a:r>
          </a:p>
          <a:p>
            <a:r>
              <a:rPr lang="en-US" dirty="0" smtClean="0"/>
              <a:t>Westward migration was influenced by geography and economic opportunity. </a:t>
            </a:r>
          </a:p>
          <a:p>
            <a:endParaRPr lang="en-US" dirty="0"/>
          </a:p>
        </p:txBody>
      </p:sp>
      <p:pic>
        <p:nvPicPr>
          <p:cNvPr id="4" name="Picture 3" descr="Screen shot 2013-12-02 at 4.45.3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251" y="3136190"/>
            <a:ext cx="5879433" cy="34678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000" b="1" dirty="0" smtClean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BIG </a:t>
            </a:r>
            <a:r>
              <a:rPr lang="en-US" b="1" dirty="0" smtClean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Ideas</a:t>
            </a:r>
            <a:endParaRPr lang="en-US" b="1" dirty="0">
              <a:solidFill>
                <a:srgbClr val="FFFF00"/>
              </a:solidFill>
              <a:effectLst>
                <a:reflection stA="50000" endPos="75000" dist="127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131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are </a:t>
            </a:r>
            <a:r>
              <a:rPr lang="en-US" dirty="0" smtClean="0">
                <a:solidFill>
                  <a:srgbClr val="FFFF00"/>
                </a:solidFill>
              </a:rPr>
              <a:t>push &amp; pull factors</a:t>
            </a:r>
            <a:r>
              <a:rPr lang="en-US" dirty="0" smtClean="0"/>
              <a:t> that cause people to move or migrate.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migrated westward in the United States throughout the 1800s.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migration was aided by the </a:t>
            </a:r>
            <a:r>
              <a:rPr lang="en-US" dirty="0" smtClean="0">
                <a:solidFill>
                  <a:srgbClr val="FFFF00"/>
                </a:solidFill>
              </a:rPr>
              <a:t>Northwest Ordinance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FFFF00"/>
                </a:solidFill>
              </a:rPr>
              <a:t>Louisiana Purchase</a:t>
            </a:r>
            <a:r>
              <a:rPr lang="en-US" dirty="0" smtClean="0"/>
              <a:t>, and the idea of </a:t>
            </a:r>
            <a:r>
              <a:rPr lang="en-US" dirty="0" smtClean="0">
                <a:solidFill>
                  <a:srgbClr val="FFFF00"/>
                </a:solidFill>
              </a:rPr>
              <a:t>Manifest Destiny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During this expansion, the United States would fight (and win) the </a:t>
            </a:r>
            <a:r>
              <a:rPr lang="en-US" dirty="0" smtClean="0">
                <a:solidFill>
                  <a:srgbClr val="FFFF00"/>
                </a:solidFill>
              </a:rPr>
              <a:t>War of 1812 </a:t>
            </a:r>
            <a:r>
              <a:rPr lang="en-US" dirty="0" smtClean="0"/>
              <a:t>with England.</a:t>
            </a:r>
            <a:br>
              <a:rPr lang="en-US" dirty="0" smtClean="0"/>
            </a:br>
            <a:endParaRPr lang="en-US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During the </a:t>
            </a:r>
            <a:r>
              <a:rPr lang="en-US" dirty="0" err="1" smtClean="0">
                <a:solidFill>
                  <a:srgbClr val="FFFF00"/>
                </a:solidFill>
              </a:rPr>
              <a:t>Jacksonian</a:t>
            </a:r>
            <a:r>
              <a:rPr lang="en-US" dirty="0" smtClean="0">
                <a:solidFill>
                  <a:srgbClr val="FFFF00"/>
                </a:solidFill>
              </a:rPr>
              <a:t> Era</a:t>
            </a:r>
            <a:r>
              <a:rPr lang="en-US" dirty="0" smtClean="0"/>
              <a:t>, President </a:t>
            </a:r>
            <a:r>
              <a:rPr lang="en-US" dirty="0" smtClean="0">
                <a:solidFill>
                  <a:srgbClr val="FFFF00"/>
                </a:solidFill>
              </a:rPr>
              <a:t>Andrew Jackson </a:t>
            </a:r>
            <a:r>
              <a:rPr lang="en-US" dirty="0" smtClean="0"/>
              <a:t>made changes (good and bad) that helped westward expansion.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To make room for settlers, Native Americans were forced off of land and made to move west. We call this </a:t>
            </a:r>
            <a:r>
              <a:rPr lang="en-US" dirty="0" smtClean="0">
                <a:solidFill>
                  <a:srgbClr val="FFFF00"/>
                </a:solidFill>
              </a:rPr>
              <a:t>Indian Removal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000" b="1" dirty="0" smtClean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BIG </a:t>
            </a:r>
            <a:r>
              <a:rPr lang="en-US" b="1" dirty="0" smtClean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Ideas</a:t>
            </a:r>
            <a:endParaRPr lang="en-US" b="1" dirty="0">
              <a:solidFill>
                <a:srgbClr val="FFFF00"/>
              </a:solidFill>
              <a:effectLst>
                <a:reflection stA="50000" endPos="75000" dist="127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Push &amp; Pull Factors</a:t>
            </a:r>
            <a:endParaRPr lang="en-US" b="1" dirty="0">
              <a:solidFill>
                <a:srgbClr val="FFFF00"/>
              </a:solidFill>
              <a:effectLst>
                <a:reflection stA="50000" endPos="75000" dist="127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Push Factors</a:t>
            </a:r>
          </a:p>
          <a:p>
            <a:pPr lvl="1"/>
            <a:r>
              <a:rPr lang="en-US" dirty="0" smtClean="0"/>
              <a:t>Reasons that make you want to leave a place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Pull Factors</a:t>
            </a:r>
          </a:p>
          <a:p>
            <a:pPr lvl="1"/>
            <a:r>
              <a:rPr lang="en-US" dirty="0" smtClean="0"/>
              <a:t>Reasons that draw you to live in a place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These factors can be economic, social, or political.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309792"/>
          <a:ext cx="8229600" cy="5963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461"/>
                <a:gridCol w="3500393"/>
                <a:gridCol w="3389746"/>
              </a:tblGrid>
              <a:tr h="9341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smtClean="0">
                          <a:solidFill>
                            <a:srgbClr val="FFFF00"/>
                          </a:solidFill>
                        </a:rPr>
                        <a:t>PUSH FACTORS</a:t>
                      </a:r>
                      <a:endParaRPr lang="en-US" sz="3800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smtClean="0">
                          <a:solidFill>
                            <a:srgbClr val="FFFF00"/>
                          </a:solidFill>
                        </a:rPr>
                        <a:t>PULL</a:t>
                      </a:r>
                      <a:r>
                        <a:rPr lang="en-US" sz="3800" baseline="0" dirty="0" smtClean="0">
                          <a:solidFill>
                            <a:srgbClr val="FFFF00"/>
                          </a:solidFill>
                        </a:rPr>
                        <a:t> FACTORS</a:t>
                      </a:r>
                      <a:endParaRPr lang="en-US" sz="3800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</a:tr>
              <a:tr h="16764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ECONOMIC</a:t>
                      </a:r>
                    </a:p>
                    <a:p>
                      <a:pPr algn="ctr"/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764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SOCIAL</a:t>
                      </a:r>
                    </a:p>
                    <a:p>
                      <a:pPr algn="ctr"/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764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POLITICAL</a:t>
                      </a:r>
                    </a:p>
                    <a:p>
                      <a:pPr algn="ctr"/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391</Words>
  <Application>Microsoft Macintosh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DO NOW</vt:lpstr>
      <vt:lpstr>Introduction to Westward Expansion</vt:lpstr>
      <vt:lpstr>Intro to Westward Expansion</vt:lpstr>
      <vt:lpstr>TODAY IN NOTES!</vt:lpstr>
      <vt:lpstr>Westward Expansion</vt:lpstr>
      <vt:lpstr>BIG Ideas</vt:lpstr>
      <vt:lpstr>BIG Ideas</vt:lpstr>
      <vt:lpstr>Push &amp; Pull Factors</vt:lpstr>
      <vt:lpstr>Slide 9</vt:lpstr>
      <vt:lpstr>WORD SORT</vt:lpstr>
      <vt:lpstr>Personal Stories Activity</vt:lpstr>
      <vt:lpstr>Slide 12</vt:lpstr>
    </vt:vector>
  </TitlesOfParts>
  <Company>Durham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- Test Self-Evaluation</dc:title>
  <dc:creator>Durham Public Schools</dc:creator>
  <cp:lastModifiedBy>Durham Public Schools</cp:lastModifiedBy>
  <cp:revision>8</cp:revision>
  <cp:lastPrinted>2013-12-03T13:51:42Z</cp:lastPrinted>
  <dcterms:created xsi:type="dcterms:W3CDTF">2013-12-03T13:49:01Z</dcterms:created>
  <dcterms:modified xsi:type="dcterms:W3CDTF">2013-12-03T19:16:26Z</dcterms:modified>
</cp:coreProperties>
</file>