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handoutMasterIdLst>
    <p:handoutMasterId r:id="rId15"/>
  </p:handout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4" r:id="rId9"/>
    <p:sldId id="267" r:id="rId10"/>
    <p:sldId id="265" r:id="rId11"/>
    <p:sldId id="266" r:id="rId12"/>
    <p:sldId id="26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78" autoAdjust="0"/>
    <p:restoredTop sz="94687" autoAdjust="0"/>
  </p:normalViewPr>
  <p:slideViewPr>
    <p:cSldViewPr snapToGrid="0" snapToObjects="1">
      <p:cViewPr varScale="1">
        <p:scale>
          <a:sx n="87" d="100"/>
          <a:sy n="87" d="100"/>
        </p:scale>
        <p:origin x="-7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BCFFC-A46F-F240-B150-23544AF34806}" type="datetimeFigureOut">
              <a:rPr lang="en-US" smtClean="0"/>
              <a:t>3/21/14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EC271-47A5-C744-B205-4C9897606E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BB3F948-2EF8-1A48-A856-7A03F1CFD57C}" type="datetimeFigureOut">
              <a:rPr lang="en-US" smtClean="0"/>
              <a:t>3/21/14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3E531D-0397-584D-955E-49E762E910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F948-2EF8-1A48-A856-7A03F1CFD57C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531D-0397-584D-955E-49E762E910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BB3F948-2EF8-1A48-A856-7A03F1CFD57C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03E531D-0397-584D-955E-49E762E910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F948-2EF8-1A48-A856-7A03F1CFD57C}" type="datetimeFigureOut">
              <a:rPr lang="en-US" smtClean="0"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3E531D-0397-584D-955E-49E762E910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F948-2EF8-1A48-A856-7A03F1CFD57C}" type="datetimeFigureOut">
              <a:rPr lang="en-US" smtClean="0"/>
              <a:t>3/21/14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03E531D-0397-584D-955E-49E762E910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B3F948-2EF8-1A48-A856-7A03F1CFD57C}" type="datetimeFigureOut">
              <a:rPr lang="en-US" smtClean="0"/>
              <a:t>3/21/14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03E531D-0397-584D-955E-49E762E910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B3F948-2EF8-1A48-A856-7A03F1CFD57C}" type="datetimeFigureOut">
              <a:rPr lang="en-US" smtClean="0"/>
              <a:t>3/21/14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03E531D-0397-584D-955E-49E762E910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F948-2EF8-1A48-A856-7A03F1CFD57C}" type="datetimeFigureOut">
              <a:rPr lang="en-US" smtClean="0"/>
              <a:t>3/21/14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3E531D-0397-584D-955E-49E762E910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F948-2EF8-1A48-A856-7A03F1CFD57C}" type="datetimeFigureOut">
              <a:rPr lang="en-US" smtClean="0"/>
              <a:t>3/21/14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3E531D-0397-584D-955E-49E762E910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F948-2EF8-1A48-A856-7A03F1CFD57C}" type="datetimeFigureOut">
              <a:rPr lang="en-US" smtClean="0"/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3E531D-0397-584D-955E-49E762E9105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BB3F948-2EF8-1A48-A856-7A03F1CFD57C}" type="datetimeFigureOut">
              <a:rPr lang="en-US" smtClean="0"/>
              <a:t>3/21/14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03E531D-0397-584D-955E-49E762E910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B3F948-2EF8-1A48-A856-7A03F1CFD57C}" type="datetimeFigureOut">
              <a:rPr lang="en-US" smtClean="0"/>
              <a:pPr/>
              <a:t>3/21/14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3E531D-0397-584D-955E-49E762E910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1798"/>
          </a:xfrm>
        </p:spPr>
        <p:txBody>
          <a:bodyPr>
            <a:noAutofit/>
          </a:bodyPr>
          <a:lstStyle/>
          <a:p>
            <a:r>
              <a:rPr lang="en-US" sz="2700" dirty="0" smtClean="0"/>
              <a:t>DO NOW - </a:t>
            </a:r>
            <a:r>
              <a:rPr lang="en-US" sz="2700" dirty="0" smtClean="0"/>
              <a:t>Copy the following notes into your notebook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39881" y="2494756"/>
            <a:ext cx="2951773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Great Britain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Russia</a:t>
            </a:r>
          </a:p>
          <a:p>
            <a:r>
              <a:rPr lang="en-US" dirty="0" smtClean="0"/>
              <a:t>Serbia</a:t>
            </a:r>
          </a:p>
          <a:p>
            <a:r>
              <a:rPr lang="en-US" dirty="0" smtClean="0"/>
              <a:t>Italy</a:t>
            </a:r>
          </a:p>
          <a:p>
            <a:r>
              <a:rPr lang="en-US" dirty="0" smtClean="0"/>
              <a:t>7 other countries</a:t>
            </a:r>
          </a:p>
          <a:p>
            <a:r>
              <a:rPr lang="en-US" dirty="0" smtClean="0"/>
              <a:t>United States (1917-20)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91654" y="2494756"/>
            <a:ext cx="2975298" cy="3951288"/>
          </a:xfrm>
        </p:spPr>
        <p:txBody>
          <a:bodyPr/>
          <a:lstStyle/>
          <a:p>
            <a:r>
              <a:rPr lang="en-US" dirty="0" smtClean="0"/>
              <a:t>Germany</a:t>
            </a:r>
          </a:p>
          <a:p>
            <a:r>
              <a:rPr lang="en-US" dirty="0" smtClean="0"/>
              <a:t>Austria-Hungary</a:t>
            </a:r>
          </a:p>
          <a:p>
            <a:r>
              <a:rPr lang="en-US" dirty="0" smtClean="0"/>
              <a:t>Ottoman Empire</a:t>
            </a:r>
          </a:p>
          <a:p>
            <a:r>
              <a:rPr lang="en-US" dirty="0" smtClean="0"/>
              <a:t>Bulgaria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1539881" y="1854994"/>
            <a:ext cx="2951773" cy="639762"/>
          </a:xfrm>
        </p:spPr>
        <p:txBody>
          <a:bodyPr/>
          <a:lstStyle/>
          <a:p>
            <a:r>
              <a:rPr lang="en-US" dirty="0" smtClean="0"/>
              <a:t>Allies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91654" y="1854994"/>
            <a:ext cx="2975298" cy="639762"/>
          </a:xfrm>
        </p:spPr>
        <p:txBody>
          <a:bodyPr/>
          <a:lstStyle/>
          <a:p>
            <a:r>
              <a:rPr lang="en-US" dirty="0" smtClean="0"/>
              <a:t>Central Powers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61798"/>
            <a:ext cx="9144000" cy="73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ight"/>
                <a:ea typeface="+mj-ea"/>
                <a:cs typeface="+mj-cs"/>
              </a:rPr>
              <a:t>World War I Major Players (1914-1920)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36392"/>
          </a:xfrm>
        </p:spPr>
        <p:txBody>
          <a:bodyPr>
            <a:normAutofit/>
          </a:bodyPr>
          <a:lstStyle/>
          <a:p>
            <a:r>
              <a:rPr lang="en-US" dirty="0" smtClean="0"/>
              <a:t>The United States won the war within the year and gained the following territory around the world:</a:t>
            </a:r>
          </a:p>
          <a:p>
            <a:pPr lvl="1"/>
            <a:r>
              <a:rPr lang="en-US" dirty="0" smtClean="0">
                <a:solidFill>
                  <a:srgbClr val="DD8047"/>
                </a:solidFill>
              </a:rPr>
              <a:t>Puerto Rico</a:t>
            </a:r>
          </a:p>
          <a:p>
            <a:pPr lvl="1"/>
            <a:r>
              <a:rPr lang="en-US" dirty="0" smtClean="0">
                <a:solidFill>
                  <a:srgbClr val="DD8047"/>
                </a:solidFill>
              </a:rPr>
              <a:t>Guam</a:t>
            </a:r>
          </a:p>
          <a:p>
            <a:pPr lvl="1"/>
            <a:r>
              <a:rPr lang="en-US" dirty="0" smtClean="0">
                <a:solidFill>
                  <a:srgbClr val="DD8047"/>
                </a:solidFill>
              </a:rPr>
              <a:t>the Philippines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Cuba became a free country, but the United States had a major influence with everything they did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3943" y="2700718"/>
            <a:ext cx="4738849" cy="241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Influence in China &amp;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467567" cy="468855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The United States fought to keep trade with China open to all countries, not just a few</a:t>
            </a:r>
          </a:p>
          <a:p>
            <a:r>
              <a:rPr lang="en-US" dirty="0" smtClean="0"/>
              <a:t>Latin America</a:t>
            </a:r>
          </a:p>
          <a:p>
            <a:pPr lvl="1"/>
            <a:r>
              <a:rPr lang="en-US" dirty="0" smtClean="0"/>
              <a:t>The U.S. built the </a:t>
            </a:r>
            <a:r>
              <a:rPr lang="en-US" dirty="0" smtClean="0">
                <a:solidFill>
                  <a:srgbClr val="DD8047"/>
                </a:solidFill>
              </a:rPr>
              <a:t>Panama Canal </a:t>
            </a:r>
            <a:r>
              <a:rPr lang="en-US" dirty="0" smtClean="0"/>
              <a:t>to increase trade</a:t>
            </a:r>
          </a:p>
          <a:p>
            <a:pPr lvl="1"/>
            <a:r>
              <a:rPr lang="en-US" dirty="0" smtClean="0"/>
              <a:t>Also, the U.S. “policed” the region to make sure that the interests of the United States were protected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1145" y="1948932"/>
            <a:ext cx="3484903" cy="433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relate to WWI?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600200"/>
            <a:ext cx="4519936" cy="49363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United States now had markets all over the world to sell its goods.</a:t>
            </a:r>
          </a:p>
          <a:p>
            <a:r>
              <a:rPr lang="en-US" dirty="0" smtClean="0"/>
              <a:t>Goods were transported by ship to these places</a:t>
            </a:r>
          </a:p>
          <a:p>
            <a:r>
              <a:rPr lang="en-US" dirty="0" smtClean="0"/>
              <a:t>The United States would enter World War I to protect its rights to ship goods wherever it wanted</a:t>
            </a:r>
          </a:p>
          <a:p>
            <a:pPr lvl="1"/>
            <a:r>
              <a:rPr lang="en-US" dirty="0" smtClean="0"/>
              <a:t>This is called “Freedom of the Seas”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584" y="1689100"/>
            <a:ext cx="3633464" cy="484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POU: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 smtClean="0"/>
              <a:t>I can provide evidence for the claim that the United States was an imperialist nation.</a:t>
            </a:r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6800" dirty="0" smtClean="0">
                <a:solidFill>
                  <a:srgbClr val="DD8047"/>
                </a:solidFill>
              </a:rPr>
              <a:t>http</a:t>
            </a:r>
            <a:r>
              <a:rPr lang="en-US" sz="6800" dirty="0" smtClean="0">
                <a:solidFill>
                  <a:srgbClr val="DD8047"/>
                </a:solidFill>
              </a:rPr>
              <a:t>://goo.gl/E9N2r1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Learning Goals</a:t>
            </a:r>
            <a:endParaRPr lang="en-US" b="1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EQ:</a:t>
            </a:r>
          </a:p>
          <a:p>
            <a:pPr lvl="1"/>
            <a:r>
              <a:rPr lang="en-US" dirty="0" smtClean="0"/>
              <a:t>Was the United States an imperialist nation?</a:t>
            </a:r>
          </a:p>
          <a:p>
            <a:r>
              <a:rPr lang="en-US" i="1" dirty="0" smtClean="0"/>
              <a:t>LT:</a:t>
            </a:r>
          </a:p>
          <a:p>
            <a:pPr lvl="1"/>
            <a:r>
              <a:rPr lang="en-US" dirty="0" smtClean="0"/>
              <a:t>Identify areas of the world that the United States tried to influence in the late 1800s/early 1900s.</a:t>
            </a:r>
          </a:p>
          <a:p>
            <a:pPr lvl="1"/>
            <a:r>
              <a:rPr lang="en-US" dirty="0" smtClean="0"/>
              <a:t>Explain the causes of the Spanish-American War.</a:t>
            </a:r>
          </a:p>
          <a:p>
            <a:r>
              <a:rPr lang="en-US" i="1" dirty="0" smtClean="0"/>
              <a:t>POU:</a:t>
            </a:r>
          </a:p>
          <a:p>
            <a:pPr lvl="1"/>
            <a:r>
              <a:rPr lang="en-US" dirty="0" smtClean="0"/>
              <a:t>I can provide evidence for the claim that the United States was an imperialist nation.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Becoming a World Power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21, 2014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90042"/>
            <a:ext cx="6505154" cy="417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policy by which stronger nations extend their economic, political, or military control over weaker territories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WAS THE UNITED STATES AN IMPERIALIST NATION?</a:t>
            </a:r>
          </a:p>
          <a:p>
            <a:r>
              <a:rPr lang="en-US" i="1" dirty="0" smtClean="0"/>
              <a:t>ARE WE STILL AN IMPERIALIST NATION?</a:t>
            </a:r>
            <a:endParaRPr lang="en-US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Americans in the late 1800s supported U.S. expansion due to three reasons:</a:t>
            </a:r>
          </a:p>
          <a:p>
            <a:pPr lvl="1"/>
            <a:r>
              <a:rPr lang="en-US" dirty="0" smtClean="0">
                <a:solidFill>
                  <a:srgbClr val="DD8047"/>
                </a:solidFill>
              </a:rPr>
              <a:t>Economic Interests</a:t>
            </a:r>
          </a:p>
          <a:p>
            <a:pPr lvl="2"/>
            <a:r>
              <a:rPr lang="en-US" dirty="0" smtClean="0"/>
              <a:t>New territories mean more people to buy American products</a:t>
            </a:r>
          </a:p>
          <a:p>
            <a:pPr lvl="1"/>
            <a:r>
              <a:rPr lang="en-US" dirty="0" smtClean="0">
                <a:solidFill>
                  <a:srgbClr val="DD8047"/>
                </a:solidFill>
              </a:rPr>
              <a:t>Military Interests</a:t>
            </a:r>
          </a:p>
          <a:p>
            <a:pPr lvl="2"/>
            <a:r>
              <a:rPr lang="en-US" dirty="0" smtClean="0"/>
              <a:t>Establishing military bases overseas could keep Americans safe at home</a:t>
            </a:r>
          </a:p>
          <a:p>
            <a:pPr lvl="1"/>
            <a:r>
              <a:rPr lang="en-US" dirty="0" smtClean="0">
                <a:solidFill>
                  <a:srgbClr val="DD8047"/>
                </a:solidFill>
              </a:rPr>
              <a:t>Cultural Superiority</a:t>
            </a:r>
          </a:p>
          <a:p>
            <a:pPr lvl="2"/>
            <a:r>
              <a:rPr lang="en-US" dirty="0" smtClean="0"/>
              <a:t>Many Americans believed their government, religion, and race were superior to other societies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 &amp; Hawaii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4459" y="1600200"/>
            <a:ext cx="4885756" cy="49828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United States bought </a:t>
            </a:r>
            <a:r>
              <a:rPr lang="en-US" dirty="0" smtClean="0">
                <a:solidFill>
                  <a:srgbClr val="DD8047"/>
                </a:solidFill>
              </a:rPr>
              <a:t>Alaska </a:t>
            </a:r>
            <a:r>
              <a:rPr lang="en-US" dirty="0" smtClean="0"/>
              <a:t>in 1867 for $7.2 Million</a:t>
            </a:r>
          </a:p>
          <a:p>
            <a:pPr lvl="1"/>
            <a:r>
              <a:rPr lang="en-US" dirty="0" smtClean="0"/>
              <a:t>Originally seen as a mistake until gold was discovered there</a:t>
            </a:r>
          </a:p>
          <a:p>
            <a:r>
              <a:rPr lang="en-US" dirty="0" smtClean="0"/>
              <a:t>The United States annexed </a:t>
            </a:r>
            <a:r>
              <a:rPr lang="en-US" dirty="0" smtClean="0">
                <a:solidFill>
                  <a:srgbClr val="DD8047"/>
                </a:solidFill>
              </a:rPr>
              <a:t>Hawaii </a:t>
            </a:r>
            <a:r>
              <a:rPr lang="en-US" dirty="0" smtClean="0"/>
              <a:t>in 1898</a:t>
            </a:r>
          </a:p>
          <a:p>
            <a:pPr lvl="1"/>
            <a:r>
              <a:rPr lang="en-US" dirty="0" smtClean="0"/>
              <a:t>Benefits:</a:t>
            </a:r>
          </a:p>
          <a:p>
            <a:pPr lvl="2"/>
            <a:r>
              <a:rPr lang="en-US" dirty="0" smtClean="0"/>
              <a:t>Refueling station for U.S. Navy</a:t>
            </a:r>
          </a:p>
          <a:p>
            <a:pPr lvl="2"/>
            <a:r>
              <a:rPr lang="en-US" dirty="0" smtClean="0"/>
              <a:t>American-owned sugar plantations made a lot of money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4449" y="1688966"/>
            <a:ext cx="3695810" cy="489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through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600199"/>
            <a:ext cx="4250728" cy="504481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1890s, the United States became worried about a revolt in Spanish-owned Cuba</a:t>
            </a:r>
          </a:p>
          <a:p>
            <a:r>
              <a:rPr lang="en-US" dirty="0" smtClean="0"/>
              <a:t>The United States traded a lot with Cuba, and relied on Cuba to buy American products</a:t>
            </a:r>
          </a:p>
          <a:p>
            <a:r>
              <a:rPr lang="en-US" b="1" u="sng" dirty="0" smtClean="0">
                <a:solidFill>
                  <a:srgbClr val="DD8047"/>
                </a:solidFill>
              </a:rPr>
              <a:t>Yellow journalists</a:t>
            </a:r>
            <a:r>
              <a:rPr lang="en-US" b="1" dirty="0" smtClean="0">
                <a:solidFill>
                  <a:srgbClr val="DD8047"/>
                </a:solidFill>
              </a:rPr>
              <a:t> </a:t>
            </a:r>
            <a:r>
              <a:rPr lang="en-US" dirty="0" smtClean="0"/>
              <a:t>wrote sensational stories about Spanish cruelty toward Cubans which made many Americans want to go to war with Cuba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701800"/>
            <a:ext cx="3794421" cy="446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Spanish-American War (1898)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</a:p>
          <a:p>
            <a:pPr lvl="1"/>
            <a:r>
              <a:rPr lang="en-US" dirty="0" smtClean="0"/>
              <a:t>Americans were eager to go to war to stop Spanish “cruelty”</a:t>
            </a:r>
          </a:p>
          <a:p>
            <a:pPr lvl="1"/>
            <a:r>
              <a:rPr lang="en-US" dirty="0" smtClean="0"/>
              <a:t>Yellow journalists were writing stories to encourage war to get more readers</a:t>
            </a:r>
          </a:p>
          <a:p>
            <a:pPr lvl="1"/>
            <a:r>
              <a:rPr lang="en-US" dirty="0" smtClean="0"/>
              <a:t>The </a:t>
            </a:r>
            <a:r>
              <a:rPr lang="en-US" i="1" u="sng" dirty="0" smtClean="0">
                <a:solidFill>
                  <a:schemeClr val="accent2"/>
                </a:solidFill>
              </a:rPr>
              <a:t>U.S.S. Maine</a:t>
            </a:r>
            <a:r>
              <a:rPr lang="en-US" dirty="0" smtClean="0"/>
              <a:t>, an American battleship, exploded in Cuba, killing 260 sailors</a:t>
            </a:r>
          </a:p>
          <a:p>
            <a:pPr lvl="2"/>
            <a:r>
              <a:rPr lang="en-US" dirty="0" smtClean="0"/>
              <a:t>This may have been an accident, but journalists and Americans blamed it on Spain</a:t>
            </a:r>
          </a:p>
          <a:p>
            <a:pPr lvl="2"/>
            <a:r>
              <a:rPr lang="en-US" dirty="0" smtClean="0"/>
              <a:t>“Remember the </a:t>
            </a:r>
            <a:r>
              <a:rPr lang="en-US" i="1" dirty="0" smtClean="0"/>
              <a:t>Maine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“Remember the </a:t>
            </a:r>
            <a:r>
              <a:rPr lang="en-US" i="1" u="sng" dirty="0" smtClean="0"/>
              <a:t>Maine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4196" y="2307703"/>
            <a:ext cx="4674671" cy="359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 b="5111"/>
          <a:stretch>
            <a:fillRect/>
          </a:stretch>
        </p:blipFill>
        <p:spPr bwMode="auto">
          <a:xfrm>
            <a:off x="398878" y="1780255"/>
            <a:ext cx="3692499" cy="460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116</TotalTime>
  <Words>576</Words>
  <Application>Microsoft Macintosh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DO NOW - Copy the following notes into your notebook</vt:lpstr>
      <vt:lpstr>Learning Goals</vt:lpstr>
      <vt:lpstr>Becoming a World Power</vt:lpstr>
      <vt:lpstr>Imperialism</vt:lpstr>
      <vt:lpstr>U.S. Expansion</vt:lpstr>
      <vt:lpstr>Alaska &amp; Hawaii</vt:lpstr>
      <vt:lpstr>Expansion through War</vt:lpstr>
      <vt:lpstr>Spanish-American War (1898)</vt:lpstr>
      <vt:lpstr>“Remember the Maine”</vt:lpstr>
      <vt:lpstr>Results</vt:lpstr>
      <vt:lpstr>U.S. Influence in China &amp; Latin America</vt:lpstr>
      <vt:lpstr>How does this relate to WWI?</vt:lpstr>
      <vt:lpstr>Exit Ticket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- Copy the following notes into your notebook</dc:title>
  <dc:creator>Durham Public Schools</dc:creator>
  <cp:lastModifiedBy>Durham Public Schools</cp:lastModifiedBy>
  <cp:revision>3</cp:revision>
  <cp:lastPrinted>2014-03-21T12:51:59Z</cp:lastPrinted>
  <dcterms:created xsi:type="dcterms:W3CDTF">2014-03-21T11:08:51Z</dcterms:created>
  <dcterms:modified xsi:type="dcterms:W3CDTF">2014-03-21T13:05:46Z</dcterms:modified>
</cp:coreProperties>
</file>