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slides/slide25.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s/slide24.xml" ContentType="application/vnd.openxmlformats-officedocument.presentationml.slide+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slides/slide6.xml" ContentType="application/vnd.openxmlformats-officedocument.presentationml.slide+xml"/>
  <Override PartName="/ppt/slideLayouts/slideLayout7.xml" ContentType="application/vnd.openxmlformats-officedocument.presentationml.slideLayout+xml"/>
  <Override PartName="/ppt/slides/slide17.xml" ContentType="application/vnd.openxmlformats-officedocument.presentationml.slide+xml"/>
  <Override PartName="/ppt/slides/slide22.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theme/theme1.xml" ContentType="application/vnd.openxmlformats-officedocument.them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handoutMasterIdLst>
    <p:handoutMasterId r:id="rId27"/>
  </p:handoutMasterIdLst>
  <p:sldIdLst>
    <p:sldId id="288" r:id="rId2"/>
    <p:sldId id="256" r:id="rId3"/>
    <p:sldId id="282" r:id="rId4"/>
    <p:sldId id="283" r:id="rId5"/>
    <p:sldId id="289" r:id="rId6"/>
    <p:sldId id="285" r:id="rId7"/>
    <p:sldId id="270" r:id="rId8"/>
    <p:sldId id="271" r:id="rId9"/>
    <p:sldId id="272" r:id="rId10"/>
    <p:sldId id="273" r:id="rId11"/>
    <p:sldId id="274" r:id="rId12"/>
    <p:sldId id="290" r:id="rId13"/>
    <p:sldId id="291" r:id="rId14"/>
    <p:sldId id="286" r:id="rId15"/>
    <p:sldId id="292" r:id="rId16"/>
    <p:sldId id="293" r:id="rId17"/>
    <p:sldId id="257" r:id="rId18"/>
    <p:sldId id="284" r:id="rId19"/>
    <p:sldId id="258" r:id="rId20"/>
    <p:sldId id="261" r:id="rId21"/>
    <p:sldId id="264" r:id="rId22"/>
    <p:sldId id="262" r:id="rId23"/>
    <p:sldId id="265" r:id="rId24"/>
    <p:sldId id="287" r:id="rId25"/>
    <p:sldId id="266"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9" clrMode="bw" frameSlides="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47" autoAdjust="0"/>
    <p:restoredTop sz="94687" autoAdjust="0"/>
  </p:normalViewPr>
  <p:slideViewPr>
    <p:cSldViewPr snapToGrid="0" snapToObjects="1">
      <p:cViewPr varScale="1">
        <p:scale>
          <a:sx n="103" d="100"/>
          <a:sy n="103" d="100"/>
        </p:scale>
        <p:origin x="-32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5A5BA68-8244-B34A-A41B-10583A310CC5}" type="datetimeFigureOut">
              <a:rPr lang="en-US" smtClean="0"/>
              <a:pPr/>
              <a:t>1/10/14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2A18E84-AC35-F541-80F6-5E950A90044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C365C5-1AA1-3C45-94D4-62E3DEB00812}" type="datetimeFigureOut">
              <a:rPr lang="en-US" smtClean="0"/>
              <a:pPr/>
              <a:t>1/10/14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49933-5553-9A45-A4A2-4346E9AC538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C365C5-1AA1-3C45-94D4-62E3DEB00812}" type="datetimeFigureOut">
              <a:rPr lang="en-US" smtClean="0"/>
              <a:pPr/>
              <a:t>1/10/14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49933-5553-9A45-A4A2-4346E9AC538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C365C5-1AA1-3C45-94D4-62E3DEB00812}" type="datetimeFigureOut">
              <a:rPr lang="en-US" smtClean="0"/>
              <a:pPr/>
              <a:t>1/10/14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49933-5553-9A45-A4A2-4346E9AC538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C365C5-1AA1-3C45-94D4-62E3DEB00812}" type="datetimeFigureOut">
              <a:rPr lang="en-US" smtClean="0"/>
              <a:pPr/>
              <a:t>1/10/14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49933-5553-9A45-A4A2-4346E9AC538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C365C5-1AA1-3C45-94D4-62E3DEB00812}" type="datetimeFigureOut">
              <a:rPr lang="en-US" smtClean="0"/>
              <a:pPr/>
              <a:t>1/10/14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49933-5553-9A45-A4A2-4346E9AC538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C365C5-1AA1-3C45-94D4-62E3DEB00812}" type="datetimeFigureOut">
              <a:rPr lang="en-US" smtClean="0"/>
              <a:pPr/>
              <a:t>1/10/14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A49933-5553-9A45-A4A2-4346E9AC538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C365C5-1AA1-3C45-94D4-62E3DEB00812}" type="datetimeFigureOut">
              <a:rPr lang="en-US" smtClean="0"/>
              <a:pPr/>
              <a:t>1/10/14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A49933-5553-9A45-A4A2-4346E9AC538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C365C5-1AA1-3C45-94D4-62E3DEB00812}" type="datetimeFigureOut">
              <a:rPr lang="en-US" smtClean="0"/>
              <a:pPr/>
              <a:t>1/10/14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A49933-5553-9A45-A4A2-4346E9AC538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C365C5-1AA1-3C45-94D4-62E3DEB00812}" type="datetimeFigureOut">
              <a:rPr lang="en-US" smtClean="0"/>
              <a:pPr/>
              <a:t>1/10/14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A49933-5553-9A45-A4A2-4346E9AC538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C365C5-1AA1-3C45-94D4-62E3DEB00812}" type="datetimeFigureOut">
              <a:rPr lang="en-US" smtClean="0"/>
              <a:pPr/>
              <a:t>1/10/14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A49933-5553-9A45-A4A2-4346E9AC538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C365C5-1AA1-3C45-94D4-62E3DEB00812}" type="datetimeFigureOut">
              <a:rPr lang="en-US" smtClean="0"/>
              <a:pPr/>
              <a:t>1/10/14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A49933-5553-9A45-A4A2-4346E9AC538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C365C5-1AA1-3C45-94D4-62E3DEB00812}" type="datetimeFigureOut">
              <a:rPr lang="en-US" smtClean="0"/>
              <a:pPr/>
              <a:t>1/10/14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A49933-5553-9A45-A4A2-4346E9AC538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goo.gl/VWDaZn"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DO NOW</a:t>
            </a:r>
            <a:endParaRPr lang="en-US" b="1" dirty="0">
              <a:solidFill>
                <a:srgbClr val="FFFF00"/>
              </a:solidFill>
            </a:endParaRPr>
          </a:p>
        </p:txBody>
      </p:sp>
      <p:sp>
        <p:nvSpPr>
          <p:cNvPr id="3" name="Content Placeholder 2"/>
          <p:cNvSpPr>
            <a:spLocks noGrp="1"/>
          </p:cNvSpPr>
          <p:nvPr>
            <p:ph idx="1"/>
          </p:nvPr>
        </p:nvSpPr>
        <p:spPr/>
        <p:txBody>
          <a:bodyPr>
            <a:normAutofit/>
          </a:bodyPr>
          <a:lstStyle/>
          <a:p>
            <a:r>
              <a:rPr lang="en-US" sz="5000" dirty="0" smtClean="0"/>
              <a:t>Define these terms:</a:t>
            </a:r>
          </a:p>
          <a:p>
            <a:pPr lvl="1"/>
            <a:r>
              <a:rPr lang="en-US" sz="5000" b="1" dirty="0" smtClean="0"/>
              <a:t>Slave narrative</a:t>
            </a:r>
          </a:p>
          <a:p>
            <a:pPr lvl="1"/>
            <a:r>
              <a:rPr lang="en-US" sz="5000" b="1" dirty="0" smtClean="0"/>
              <a:t>Dialect</a:t>
            </a:r>
            <a:endParaRPr lang="en-US" sz="5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359px-Harriet_Tubman_by_Squyer,_NPG,_c1885.jpg"/>
          <p:cNvPicPr>
            <a:picLocks noGrp="1" noChangeAspect="1"/>
          </p:cNvPicPr>
          <p:nvPr>
            <p:ph sz="quarter" idx="1"/>
          </p:nvPr>
        </p:nvPicPr>
        <p:blipFill>
          <a:blip r:embed="rId2" cstate="print"/>
          <a:stretch>
            <a:fillRect/>
          </a:stretch>
        </p:blipFill>
        <p:spPr>
          <a:xfrm>
            <a:off x="663647" y="457200"/>
            <a:ext cx="3425184" cy="5715000"/>
          </a:xfrm>
          <a:prstGeom prst="ellipse">
            <a:avLst/>
          </a:prstGeom>
          <a:effectLst>
            <a:softEdge rad="112500"/>
          </a:effectLst>
        </p:spPr>
      </p:pic>
      <p:sp>
        <p:nvSpPr>
          <p:cNvPr id="3" name="Text Placeholder 2"/>
          <p:cNvSpPr>
            <a:spLocks noGrp="1"/>
          </p:cNvSpPr>
          <p:nvPr>
            <p:ph type="body" idx="2"/>
          </p:nvPr>
        </p:nvSpPr>
        <p:spPr>
          <a:xfrm>
            <a:off x="4898398" y="1600200"/>
            <a:ext cx="3867777" cy="4204966"/>
          </a:xfrm>
        </p:spPr>
        <p:txBody>
          <a:bodyPr>
            <a:noAutofit/>
          </a:bodyPr>
          <a:lstStyle/>
          <a:p>
            <a:pPr algn="ctr" eaLnBrk="1" hangingPunct="1">
              <a:lnSpc>
                <a:spcPct val="180000"/>
              </a:lnSpc>
            </a:pPr>
            <a:r>
              <a:rPr lang="en-US" dirty="0"/>
              <a:t>Harriet Tubman escaped from slavery but returned to the</a:t>
            </a:r>
            <a:r>
              <a:rPr lang="en-US" dirty="0" smtClean="0"/>
              <a:t> South </a:t>
            </a:r>
            <a:r>
              <a:rPr lang="en-US" dirty="0"/>
              <a:t>to get her sister and her sister’s family. Over the next 12 years she returned about 18 or 19 more times and brought over 300 slaves to the north. She was one of the individuals that was  part of the </a:t>
            </a:r>
            <a:r>
              <a:rPr lang="en-US" dirty="0">
                <a:solidFill>
                  <a:srgbClr val="FFFF00"/>
                </a:solidFill>
              </a:rPr>
              <a:t>Underground Railroad</a:t>
            </a:r>
            <a:r>
              <a:rPr lang="en-US" dirty="0"/>
              <a:t>. Many people said that Harriet Tubman was </a:t>
            </a:r>
            <a:r>
              <a:rPr lang="en-US" dirty="0" smtClean="0"/>
              <a:t>fearless. She </a:t>
            </a:r>
            <a:r>
              <a:rPr lang="en-US" dirty="0"/>
              <a:t>was known for carrying a gun around with her to threaten runaway slaves that were thinking of going back.</a:t>
            </a:r>
          </a:p>
        </p:txBody>
      </p:sp>
      <p:sp>
        <p:nvSpPr>
          <p:cNvPr id="4" name="Title 3"/>
          <p:cNvSpPr>
            <a:spLocks noGrp="1"/>
          </p:cNvSpPr>
          <p:nvPr>
            <p:ph type="title"/>
          </p:nvPr>
        </p:nvSpPr>
        <p:spPr>
          <a:xfrm>
            <a:off x="4898398" y="457200"/>
            <a:ext cx="3864602" cy="1066800"/>
          </a:xfrm>
        </p:spPr>
        <p:txBody>
          <a:bodyPr wrap="square" rIns="91440" bIns="45720" numCol="1" compatLnSpc="1">
            <a:prstTxWarp prst="textNoShape">
              <a:avLst/>
            </a:prstTxWarp>
          </a:bodyPr>
          <a:lstStyle/>
          <a:p>
            <a:pPr algn="ctr" eaLnBrk="1" hangingPunct="1"/>
            <a:r>
              <a:rPr sz="4100" dirty="0">
                <a:ln>
                  <a:noFill/>
                </a:ln>
                <a:solidFill>
                  <a:srgbClr val="FFFF00"/>
                </a:solidFill>
              </a:rPr>
              <a:t>Harriet Tubman</a:t>
            </a:r>
            <a:r>
              <a:rPr dirty="0">
                <a:ln>
                  <a:noFill/>
                </a:ln>
              </a:rPr>
              <a:t/>
            </a:r>
            <a:br>
              <a:rPr dirty="0">
                <a:ln>
                  <a:noFill/>
                </a:ln>
              </a:rPr>
            </a:br>
            <a:r>
              <a:rPr sz="1200" dirty="0">
                <a:ln>
                  <a:noFill/>
                </a:ln>
              </a:rPr>
              <a:t>c. 1820 or 1821 – March 10, 1913</a:t>
            </a:r>
            <a:endParaRPr dirty="0">
              <a:ln>
                <a:noFill/>
              </a:ln>
            </a:endParaRPr>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479px-John_Brown_daguerreotype_c1856[1].png"/>
          <p:cNvPicPr>
            <a:picLocks noGrp="1" noChangeAspect="1"/>
          </p:cNvPicPr>
          <p:nvPr>
            <p:ph sz="quarter" idx="1"/>
          </p:nvPr>
        </p:nvPicPr>
        <p:blipFill>
          <a:blip r:embed="rId2" cstate="print"/>
          <a:stretch>
            <a:fillRect/>
          </a:stretch>
        </p:blipFill>
        <p:spPr>
          <a:xfrm>
            <a:off x="181904" y="457200"/>
            <a:ext cx="4570091" cy="5715000"/>
          </a:xfrm>
          <a:prstGeom prst="ellipse">
            <a:avLst/>
          </a:prstGeom>
          <a:effectLst>
            <a:softEdge rad="112500"/>
          </a:effectLst>
        </p:spPr>
      </p:pic>
      <p:sp>
        <p:nvSpPr>
          <p:cNvPr id="3" name="Text Placeholder 2"/>
          <p:cNvSpPr>
            <a:spLocks noGrp="1"/>
          </p:cNvSpPr>
          <p:nvPr>
            <p:ph type="body" idx="2"/>
          </p:nvPr>
        </p:nvSpPr>
        <p:spPr>
          <a:xfrm>
            <a:off x="5127798" y="1600199"/>
            <a:ext cx="3638377" cy="4334545"/>
          </a:xfrm>
        </p:spPr>
        <p:txBody>
          <a:bodyPr>
            <a:noAutofit/>
          </a:bodyPr>
          <a:lstStyle/>
          <a:p>
            <a:pPr algn="ctr" eaLnBrk="1" hangingPunct="1">
              <a:lnSpc>
                <a:spcPct val="180000"/>
              </a:lnSpc>
            </a:pPr>
            <a:r>
              <a:rPr lang="en-US" sz="1700" dirty="0"/>
              <a:t>John Brown supported and practiced armed rebellion.</a:t>
            </a:r>
            <a:r>
              <a:rPr lang="en-US" sz="1700" dirty="0" smtClean="0"/>
              <a:t> His </a:t>
            </a:r>
            <a:r>
              <a:rPr lang="en-US" sz="1700" dirty="0"/>
              <a:t>attempt to start a liberation movement for slaves in 1859 </a:t>
            </a:r>
            <a:r>
              <a:rPr lang="en-US" sz="1700" dirty="0" smtClean="0"/>
              <a:t>excited abolitionists. </a:t>
            </a:r>
            <a:r>
              <a:rPr lang="en-US" sz="1700" dirty="0"/>
              <a:t>He believed that violence was necessary in order to end slavery. He wanted a lot of slaves to rise up against there masters in an armed rebellion</a:t>
            </a:r>
            <a:r>
              <a:rPr lang="en-US" sz="1700" dirty="0" smtClean="0"/>
              <a:t>. He led a raid on a U.S. armory before being captured.</a:t>
            </a:r>
            <a:endParaRPr lang="en-US" sz="1700" dirty="0"/>
          </a:p>
        </p:txBody>
      </p:sp>
      <p:sp>
        <p:nvSpPr>
          <p:cNvPr id="4" name="Title 3"/>
          <p:cNvSpPr>
            <a:spLocks noGrp="1"/>
          </p:cNvSpPr>
          <p:nvPr>
            <p:ph type="title"/>
          </p:nvPr>
        </p:nvSpPr>
        <p:spPr>
          <a:xfrm>
            <a:off x="5127798" y="457200"/>
            <a:ext cx="3635202" cy="1066800"/>
          </a:xfrm>
        </p:spPr>
        <p:txBody>
          <a:bodyPr wrap="square" rIns="91440" bIns="45720" numCol="1" compatLnSpc="1">
            <a:prstTxWarp prst="textNoShape">
              <a:avLst/>
            </a:prstTxWarp>
          </a:bodyPr>
          <a:lstStyle/>
          <a:p>
            <a:pPr algn="ctr" eaLnBrk="1" hangingPunct="1"/>
            <a:r>
              <a:rPr sz="5000" dirty="0">
                <a:ln>
                  <a:noFill/>
                </a:ln>
                <a:solidFill>
                  <a:srgbClr val="FFFF00"/>
                </a:solidFill>
              </a:rPr>
              <a:t>John Brown</a:t>
            </a:r>
            <a:r>
              <a:rPr dirty="0">
                <a:ln>
                  <a:noFill/>
                </a:ln>
              </a:rPr>
              <a:t/>
            </a:r>
            <a:br>
              <a:rPr dirty="0">
                <a:ln>
                  <a:noFill/>
                </a:ln>
              </a:rPr>
            </a:br>
            <a:r>
              <a:rPr sz="1200" dirty="0">
                <a:ln>
                  <a:noFill/>
                </a:ln>
              </a:rPr>
              <a:t>May 9, 1800-December  2, 1859</a:t>
            </a:r>
            <a:endParaRPr sz="1600" dirty="0">
              <a:ln>
                <a:noFill/>
              </a:ln>
            </a:endParaRPr>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EXIT TICKET</a:t>
            </a:r>
            <a:endParaRPr lang="en-US" b="1" dirty="0">
              <a:solidFill>
                <a:srgbClr val="FFFF00"/>
              </a:solidFill>
            </a:endParaRPr>
          </a:p>
        </p:txBody>
      </p:sp>
      <p:sp>
        <p:nvSpPr>
          <p:cNvPr id="3" name="Content Placeholder 2"/>
          <p:cNvSpPr>
            <a:spLocks noGrp="1"/>
          </p:cNvSpPr>
          <p:nvPr>
            <p:ph idx="1"/>
          </p:nvPr>
        </p:nvSpPr>
        <p:spPr/>
        <p:txBody>
          <a:bodyPr>
            <a:noAutofit/>
          </a:bodyPr>
          <a:lstStyle/>
          <a:p>
            <a:r>
              <a:rPr lang="en-US" sz="5500" dirty="0" smtClean="0"/>
              <a:t>Go to the following website:</a:t>
            </a:r>
          </a:p>
          <a:p>
            <a:pPr>
              <a:buNone/>
            </a:pPr>
            <a:r>
              <a:rPr lang="en-US" sz="5500" dirty="0" smtClean="0"/>
              <a:t>			</a:t>
            </a:r>
            <a:r>
              <a:rPr lang="en-US" sz="5500" dirty="0" smtClean="0">
                <a:hlinkClick r:id="rId2"/>
              </a:rPr>
              <a:t>http://goo.gl/VWDaZn</a:t>
            </a:r>
            <a:endParaRPr lang="en-US" sz="5500" dirty="0" smtClean="0"/>
          </a:p>
          <a:p>
            <a:pPr>
              <a:buNone/>
            </a:pPr>
            <a:r>
              <a:rPr lang="en-US" sz="3800" dirty="0" smtClean="0"/>
              <a:t>In 2-3 sentences, summarize the goals of abolitionists before the Civil War.</a:t>
            </a:r>
            <a:endParaRPr lang="en-US" sz="3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DO NOW</a:t>
            </a:r>
            <a:endParaRPr lang="en-US" b="1" dirty="0">
              <a:solidFill>
                <a:srgbClr val="FFFF00"/>
              </a:solidFill>
            </a:endParaRPr>
          </a:p>
        </p:txBody>
      </p:sp>
      <p:sp>
        <p:nvSpPr>
          <p:cNvPr id="3" name="Content Placeholder 2"/>
          <p:cNvSpPr>
            <a:spLocks noGrp="1"/>
          </p:cNvSpPr>
          <p:nvPr>
            <p:ph idx="1"/>
          </p:nvPr>
        </p:nvSpPr>
        <p:spPr/>
        <p:txBody>
          <a:bodyPr>
            <a:noAutofit/>
          </a:bodyPr>
          <a:lstStyle/>
          <a:p>
            <a:r>
              <a:rPr lang="en-US" sz="5700" dirty="0" smtClean="0"/>
              <a:t>Who were abolitionists?</a:t>
            </a:r>
          </a:p>
          <a:p>
            <a:endParaRPr lang="en-US" sz="5700" dirty="0" smtClean="0"/>
          </a:p>
          <a:p>
            <a:r>
              <a:rPr lang="en-US" sz="5700" dirty="0" smtClean="0"/>
              <a:t>Name two famous abolitionists.</a:t>
            </a:r>
            <a:endParaRPr lang="en-US" sz="57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404619"/>
            <a:ext cx="8229600" cy="1143000"/>
          </a:xfrm>
        </p:spPr>
        <p:txBody>
          <a:bodyPr>
            <a:normAutofit fontScale="90000"/>
          </a:bodyPr>
          <a:lstStyle/>
          <a:p>
            <a:r>
              <a:rPr lang="en-US" b="1" dirty="0" smtClean="0">
                <a:solidFill>
                  <a:srgbClr val="FF0000"/>
                </a:solidFill>
              </a:rPr>
              <a:t>PART 2:</a:t>
            </a:r>
            <a:br>
              <a:rPr lang="en-US" b="1" dirty="0" smtClean="0">
                <a:solidFill>
                  <a:srgbClr val="FF0000"/>
                </a:solidFill>
              </a:rPr>
            </a:br>
            <a:r>
              <a:rPr lang="en-US" b="1" dirty="0" smtClean="0">
                <a:solidFill>
                  <a:srgbClr val="FF0000"/>
                </a:solidFill>
              </a:rPr>
              <a:t>COMPROMISES OVER SLAVERY</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Learning Goals</a:t>
            </a:r>
            <a:endParaRPr lang="en-US" dirty="0">
              <a:solidFill>
                <a:srgbClr val="FFFF00"/>
              </a:solidFill>
            </a:endParaRPr>
          </a:p>
        </p:txBody>
      </p:sp>
      <p:sp>
        <p:nvSpPr>
          <p:cNvPr id="3" name="Content Placeholder 2"/>
          <p:cNvSpPr>
            <a:spLocks noGrp="1"/>
          </p:cNvSpPr>
          <p:nvPr>
            <p:ph idx="1"/>
          </p:nvPr>
        </p:nvSpPr>
        <p:spPr/>
        <p:txBody>
          <a:bodyPr>
            <a:normAutofit fontScale="85000" lnSpcReduction="20000"/>
          </a:bodyPr>
          <a:lstStyle/>
          <a:p>
            <a:r>
              <a:rPr lang="en-US" dirty="0" smtClean="0"/>
              <a:t>EQ:</a:t>
            </a:r>
          </a:p>
          <a:p>
            <a:pPr lvl="1"/>
            <a:r>
              <a:rPr lang="en-US" dirty="0" smtClean="0">
                <a:solidFill>
                  <a:srgbClr val="FFFF00"/>
                </a:solidFill>
              </a:rPr>
              <a:t>How can change and differences lead to violent conflict?</a:t>
            </a:r>
          </a:p>
          <a:p>
            <a:endParaRPr lang="en-US" dirty="0" smtClean="0"/>
          </a:p>
          <a:p>
            <a:r>
              <a:rPr lang="en-US" dirty="0" smtClean="0"/>
              <a:t>LT:</a:t>
            </a:r>
          </a:p>
          <a:p>
            <a:pPr lvl="1"/>
            <a:r>
              <a:rPr lang="en-US" dirty="0" smtClean="0"/>
              <a:t>SWBAT </a:t>
            </a:r>
            <a:r>
              <a:rPr lang="en-US" dirty="0" smtClean="0">
                <a:solidFill>
                  <a:srgbClr val="FFFF00"/>
                </a:solidFill>
              </a:rPr>
              <a:t>predict the problems of growing sectionalism </a:t>
            </a:r>
            <a:r>
              <a:rPr lang="en-US" dirty="0" smtClean="0"/>
              <a:t>in the United States in the 1800s.</a:t>
            </a:r>
          </a:p>
          <a:p>
            <a:endParaRPr lang="en-US" dirty="0" smtClean="0"/>
          </a:p>
          <a:p>
            <a:r>
              <a:rPr lang="en-US" dirty="0" err="1" smtClean="0"/>
              <a:t>POUs</a:t>
            </a:r>
            <a:r>
              <a:rPr lang="en-US" dirty="0" smtClean="0"/>
              <a:t>:</a:t>
            </a:r>
          </a:p>
          <a:p>
            <a:pPr lvl="1"/>
            <a:r>
              <a:rPr lang="en-US" dirty="0" smtClean="0"/>
              <a:t>I can </a:t>
            </a:r>
            <a:r>
              <a:rPr lang="en-US" dirty="0" smtClean="0">
                <a:solidFill>
                  <a:srgbClr val="FFFF00"/>
                </a:solidFill>
              </a:rPr>
              <a:t>summarize the viewpoints of abolitionists </a:t>
            </a:r>
            <a:r>
              <a:rPr lang="en-US" dirty="0" smtClean="0"/>
              <a:t>and how they contributed to sectionalism in the United States.</a:t>
            </a:r>
          </a:p>
          <a:p>
            <a:pPr lvl="1"/>
            <a:r>
              <a:rPr lang="en-US" dirty="0" smtClean="0"/>
              <a:t>I can </a:t>
            </a:r>
            <a:r>
              <a:rPr lang="en-US" dirty="0" smtClean="0">
                <a:solidFill>
                  <a:srgbClr val="FFFF00"/>
                </a:solidFill>
              </a:rPr>
              <a:t>assess the effectiveness of compromises </a:t>
            </a:r>
            <a:r>
              <a:rPr lang="en-US" dirty="0" smtClean="0"/>
              <a:t>made over slavery in the United States.</a:t>
            </a:r>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Words to Know Today</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solidFill>
                  <a:srgbClr val="FFFF00"/>
                </a:solidFill>
              </a:rPr>
              <a:t>Abolitionists</a:t>
            </a:r>
          </a:p>
          <a:p>
            <a:pPr lvl="1"/>
            <a:r>
              <a:rPr lang="en-US" dirty="0" smtClean="0"/>
              <a:t>People who wanted to get rid of slavery and make it illegal</a:t>
            </a:r>
          </a:p>
          <a:p>
            <a:pPr lvl="1"/>
            <a:r>
              <a:rPr lang="en-US" dirty="0" smtClean="0"/>
              <a:t>They tried to help slaves in many different ways</a:t>
            </a:r>
          </a:p>
          <a:p>
            <a:pPr lvl="1"/>
            <a:endParaRPr lang="en-US" dirty="0" smtClean="0"/>
          </a:p>
          <a:p>
            <a:r>
              <a:rPr lang="en-US" dirty="0" smtClean="0">
                <a:solidFill>
                  <a:srgbClr val="FFFF00"/>
                </a:solidFill>
              </a:rPr>
              <a:t>Compromise</a:t>
            </a:r>
          </a:p>
          <a:p>
            <a:pPr lvl="1"/>
            <a:r>
              <a:rPr lang="en-US" dirty="0" smtClean="0"/>
              <a:t>An agreement between two sides where they both give up something they want to get something they want</a:t>
            </a:r>
          </a:p>
          <a:p>
            <a:pPr lvl="1"/>
            <a:endParaRPr lang="en-US" dirty="0"/>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marL="54864" indent="0" fontAlgn="auto">
              <a:spcAft>
                <a:spcPts val="0"/>
              </a:spcAft>
              <a:defRPr/>
            </a:pPr>
            <a:r>
              <a:rPr lang="en-US" b="1" dirty="0" smtClean="0">
                <a:solidFill>
                  <a:srgbClr val="FFFF00"/>
                </a:solidFill>
                <a:ea typeface="+mj-ea"/>
                <a:cs typeface="+mj-cs"/>
              </a:rPr>
              <a:t>Missouri Compromise of 1820</a:t>
            </a:r>
            <a:endParaRPr lang="en-US" b="1" dirty="0">
              <a:solidFill>
                <a:srgbClr val="FFFF00"/>
              </a:solidFill>
              <a:ea typeface="+mj-ea"/>
              <a:cs typeface="+mj-cs"/>
            </a:endParaRPr>
          </a:p>
        </p:txBody>
      </p:sp>
      <p:sp>
        <p:nvSpPr>
          <p:cNvPr id="3" name="Content Placeholder 2"/>
          <p:cNvSpPr>
            <a:spLocks noGrp="1"/>
          </p:cNvSpPr>
          <p:nvPr>
            <p:ph idx="1"/>
          </p:nvPr>
        </p:nvSpPr>
        <p:spPr>
          <a:xfrm>
            <a:off x="457200" y="1143000"/>
            <a:ext cx="8229600" cy="5165725"/>
          </a:xfrm>
        </p:spPr>
        <p:txBody>
          <a:bodyPr>
            <a:normAutofit fontScale="92500" lnSpcReduction="20000"/>
          </a:bodyPr>
          <a:lstStyle/>
          <a:p>
            <a:pPr marL="548640" indent="-411480" fontAlgn="auto">
              <a:spcBef>
                <a:spcPts val="0"/>
              </a:spcBef>
              <a:spcAft>
                <a:spcPts val="0"/>
              </a:spcAft>
              <a:buClr>
                <a:schemeClr val="tx1">
                  <a:shade val="95000"/>
                </a:schemeClr>
              </a:buClr>
              <a:buFont typeface="Wingdings" pitchFamily="2" charset="2"/>
              <a:buChar char="Ø"/>
              <a:defRPr/>
            </a:pPr>
            <a:r>
              <a:rPr lang="en-US" dirty="0" smtClean="0">
                <a:ea typeface="+mn-ea"/>
                <a:cs typeface="+mn-cs"/>
              </a:rPr>
              <a:t>After the U.S. bought Louisiana in 1803, it had to decide if states being made from this territory would be free or slave.</a:t>
            </a:r>
          </a:p>
          <a:p>
            <a:pPr marL="548640" indent="-411480" fontAlgn="auto">
              <a:spcBef>
                <a:spcPts val="0"/>
              </a:spcBef>
              <a:spcAft>
                <a:spcPts val="0"/>
              </a:spcAft>
              <a:buClr>
                <a:schemeClr val="tx1">
                  <a:shade val="95000"/>
                </a:schemeClr>
              </a:buClr>
              <a:buFont typeface="Wingdings" pitchFamily="2" charset="2"/>
              <a:buChar char="Ø"/>
              <a:defRPr/>
            </a:pPr>
            <a:endParaRPr lang="en-US" dirty="0" smtClean="0">
              <a:ea typeface="+mn-ea"/>
              <a:cs typeface="+mn-cs"/>
            </a:endParaRPr>
          </a:p>
          <a:p>
            <a:pPr marL="548640" indent="-411480" fontAlgn="auto">
              <a:spcBef>
                <a:spcPts val="0"/>
              </a:spcBef>
              <a:spcAft>
                <a:spcPts val="0"/>
              </a:spcAft>
              <a:buClr>
                <a:schemeClr val="tx1">
                  <a:shade val="95000"/>
                </a:schemeClr>
              </a:buClr>
              <a:buFont typeface="Wingdings" pitchFamily="2" charset="2"/>
              <a:buChar char="Ø"/>
              <a:defRPr/>
            </a:pPr>
            <a:r>
              <a:rPr lang="en-US" dirty="0" smtClean="0">
                <a:ea typeface="+mn-ea"/>
                <a:cs typeface="+mn-cs"/>
              </a:rPr>
              <a:t>Missouri applied to become a slave state.  Maine wanted to come in as a free state.  This would keep the balance between slave and free in Congress.</a:t>
            </a:r>
          </a:p>
          <a:p>
            <a:pPr marL="548640" indent="-411480" fontAlgn="auto">
              <a:spcBef>
                <a:spcPts val="0"/>
              </a:spcBef>
              <a:spcAft>
                <a:spcPts val="0"/>
              </a:spcAft>
              <a:buClr>
                <a:schemeClr val="tx1">
                  <a:shade val="95000"/>
                </a:schemeClr>
              </a:buClr>
              <a:buFont typeface="Wingdings" pitchFamily="2" charset="2"/>
              <a:buChar char="Ø"/>
              <a:defRPr/>
            </a:pPr>
            <a:endParaRPr lang="en-US" dirty="0" smtClean="0">
              <a:ea typeface="+mn-ea"/>
              <a:cs typeface="+mn-cs"/>
            </a:endParaRPr>
          </a:p>
          <a:p>
            <a:pPr marL="548640" indent="-411480" fontAlgn="auto">
              <a:spcBef>
                <a:spcPts val="0"/>
              </a:spcBef>
              <a:spcAft>
                <a:spcPts val="0"/>
              </a:spcAft>
              <a:buClr>
                <a:schemeClr val="tx1">
                  <a:shade val="95000"/>
                </a:schemeClr>
              </a:buClr>
              <a:buFont typeface="Wingdings" pitchFamily="2" charset="2"/>
              <a:buChar char="Ø"/>
              <a:defRPr/>
            </a:pPr>
            <a:r>
              <a:rPr lang="en-US" dirty="0" smtClean="0">
                <a:ea typeface="+mn-ea"/>
                <a:cs typeface="+mn-cs"/>
              </a:rPr>
              <a:t>To avoid future arguments, </a:t>
            </a:r>
            <a:r>
              <a:rPr lang="en-US" dirty="0" smtClean="0"/>
              <a:t>Congress decided </a:t>
            </a:r>
            <a:r>
              <a:rPr lang="en-US" dirty="0" smtClean="0">
                <a:ea typeface="+mn-ea"/>
                <a:cs typeface="+mn-cs"/>
              </a:rPr>
              <a:t>that any territory that became a state would be slave or free depending on where it was on the map.</a:t>
            </a:r>
            <a:endParaRPr lang="en-US" dirty="0" smtClean="0"/>
          </a:p>
          <a:p>
            <a:pPr marL="548640" indent="-411480" fontAlgn="auto">
              <a:spcBef>
                <a:spcPts val="0"/>
              </a:spcBef>
              <a:spcAft>
                <a:spcPts val="0"/>
              </a:spcAft>
              <a:buClr>
                <a:schemeClr val="tx1">
                  <a:shade val="95000"/>
                </a:schemeClr>
              </a:buClr>
              <a:buNone/>
              <a:defRPr/>
            </a:pPr>
            <a:endParaRPr lang="en-US" dirty="0" smtClean="0"/>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4905"/>
          </a:xfrm>
        </p:spPr>
        <p:txBody>
          <a:bodyPr/>
          <a:lstStyle/>
          <a:p>
            <a:r>
              <a:rPr lang="en-US" dirty="0" smtClean="0">
                <a:solidFill>
                  <a:srgbClr val="FFFF00"/>
                </a:solidFill>
                <a:ea typeface="+mj-ea"/>
                <a:cs typeface="+mj-cs"/>
              </a:rPr>
              <a:t>Missouri Compromise of 1820</a:t>
            </a:r>
            <a:endParaRPr lang="en-US" dirty="0"/>
          </a:p>
        </p:txBody>
      </p:sp>
      <p:sp>
        <p:nvSpPr>
          <p:cNvPr id="3" name="Content Placeholder 2"/>
          <p:cNvSpPr>
            <a:spLocks noGrp="1"/>
          </p:cNvSpPr>
          <p:nvPr>
            <p:ph idx="1"/>
          </p:nvPr>
        </p:nvSpPr>
        <p:spPr>
          <a:xfrm>
            <a:off x="457200" y="1600200"/>
            <a:ext cx="4141771" cy="5045125"/>
          </a:xfrm>
        </p:spPr>
        <p:txBody>
          <a:bodyPr>
            <a:normAutofit fontScale="55000" lnSpcReduction="20000"/>
          </a:bodyPr>
          <a:lstStyle/>
          <a:p>
            <a:pPr>
              <a:buFont typeface="Wingdings" charset="2"/>
              <a:buChar char="Ø"/>
            </a:pPr>
            <a:r>
              <a:rPr lang="en-US" dirty="0" smtClean="0">
                <a:latin typeface="Book Antiqua" charset="0"/>
              </a:rPr>
              <a:t>Maine is admitted to the United States as a </a:t>
            </a:r>
            <a:r>
              <a:rPr lang="en-US" b="1" u="sng" dirty="0" smtClean="0">
                <a:latin typeface="Book Antiqua" charset="0"/>
              </a:rPr>
              <a:t>Free </a:t>
            </a:r>
            <a:r>
              <a:rPr lang="en-US" b="1" u="sng" dirty="0" smtClean="0">
                <a:latin typeface="Book Antiqua" charset="0"/>
              </a:rPr>
              <a:t>State</a:t>
            </a:r>
          </a:p>
          <a:p>
            <a:pPr>
              <a:buFont typeface="Wingdings" charset="2"/>
              <a:buChar char="Ø"/>
            </a:pPr>
            <a:endParaRPr lang="en-US" dirty="0" smtClean="0">
              <a:latin typeface="Book Antiqua" charset="0"/>
            </a:endParaRPr>
          </a:p>
          <a:p>
            <a:pPr>
              <a:buFont typeface="Wingdings" charset="2"/>
              <a:buChar char="Ø"/>
            </a:pPr>
            <a:r>
              <a:rPr lang="en-US" dirty="0" smtClean="0">
                <a:latin typeface="Book Antiqua" charset="0"/>
              </a:rPr>
              <a:t>Missouri is admitted to the United States as a </a:t>
            </a:r>
            <a:r>
              <a:rPr lang="en-US" b="1" u="sng" dirty="0" smtClean="0">
                <a:latin typeface="Book Antiqua" charset="0"/>
              </a:rPr>
              <a:t>Slave State</a:t>
            </a:r>
            <a:endParaRPr lang="en-US" dirty="0" smtClean="0">
              <a:latin typeface="Book Antiqua" charset="0"/>
            </a:endParaRPr>
          </a:p>
          <a:p>
            <a:endParaRPr lang="en-US" dirty="0" smtClean="0">
              <a:latin typeface="Book Antiqua" charset="0"/>
            </a:endParaRPr>
          </a:p>
          <a:p>
            <a:pPr>
              <a:buFont typeface="Wingdings" charset="2"/>
              <a:buChar char="Ø"/>
            </a:pPr>
            <a:r>
              <a:rPr lang="en-US" dirty="0" smtClean="0">
                <a:latin typeface="Book Antiqua" charset="0"/>
              </a:rPr>
              <a:t>Every new state </a:t>
            </a:r>
            <a:r>
              <a:rPr lang="en-US" b="1" u="sng" dirty="0" smtClean="0">
                <a:latin typeface="Book Antiqua" charset="0"/>
              </a:rPr>
              <a:t>South</a:t>
            </a:r>
            <a:r>
              <a:rPr lang="en-US" dirty="0" smtClean="0">
                <a:latin typeface="Book Antiqua" charset="0"/>
              </a:rPr>
              <a:t> of 36°30’N latitude would be </a:t>
            </a:r>
            <a:r>
              <a:rPr lang="en-US" b="1" u="sng" dirty="0" smtClean="0">
                <a:latin typeface="Book Antiqua" charset="0"/>
              </a:rPr>
              <a:t>slave</a:t>
            </a:r>
            <a:r>
              <a:rPr lang="en-US" dirty="0" smtClean="0">
                <a:latin typeface="Book Antiqua" charset="0"/>
              </a:rPr>
              <a:t>. </a:t>
            </a:r>
            <a:r>
              <a:rPr lang="en-US" dirty="0" smtClean="0">
                <a:latin typeface="Book Antiqua" charset="0"/>
              </a:rPr>
              <a:t> </a:t>
            </a:r>
          </a:p>
          <a:p>
            <a:pPr>
              <a:buFont typeface="Wingdings" charset="2"/>
              <a:buChar char="Ø"/>
            </a:pPr>
            <a:endParaRPr lang="en-US" dirty="0" smtClean="0">
              <a:latin typeface="Book Antiqua" charset="0"/>
            </a:endParaRPr>
          </a:p>
          <a:p>
            <a:pPr>
              <a:buFont typeface="Wingdings" charset="2"/>
              <a:buChar char="Ø"/>
            </a:pPr>
            <a:r>
              <a:rPr lang="en-US" dirty="0" smtClean="0">
                <a:latin typeface="Book Antiqua" charset="0"/>
              </a:rPr>
              <a:t>Every new state </a:t>
            </a:r>
            <a:r>
              <a:rPr lang="en-US" b="1" u="sng" dirty="0" smtClean="0">
                <a:latin typeface="Book Antiqua" charset="0"/>
              </a:rPr>
              <a:t>North</a:t>
            </a:r>
            <a:r>
              <a:rPr lang="en-US" dirty="0" smtClean="0">
                <a:latin typeface="Book Antiqua" charset="0"/>
              </a:rPr>
              <a:t> of that </a:t>
            </a:r>
            <a:r>
              <a:rPr lang="en-US" dirty="0" smtClean="0">
                <a:latin typeface="Book Antiqua" charset="0"/>
              </a:rPr>
              <a:t>line (except Missouri) </a:t>
            </a:r>
            <a:r>
              <a:rPr lang="en-US" dirty="0" smtClean="0">
                <a:latin typeface="Book Antiqua" charset="0"/>
              </a:rPr>
              <a:t>would be </a:t>
            </a:r>
            <a:r>
              <a:rPr lang="en-US" b="1" u="sng" dirty="0" smtClean="0">
                <a:latin typeface="Book Antiqua" charset="0"/>
              </a:rPr>
              <a:t>free</a:t>
            </a:r>
            <a:r>
              <a:rPr lang="en-US" dirty="0" smtClean="0">
                <a:latin typeface="Book Antiqua" charset="0"/>
              </a:rPr>
              <a:t>.</a:t>
            </a:r>
          </a:p>
          <a:p>
            <a:pPr>
              <a:buNone/>
            </a:pPr>
            <a:endParaRPr lang="en-US" dirty="0" smtClean="0">
              <a:latin typeface="Book Antiqua" charset="0"/>
            </a:endParaRPr>
          </a:p>
          <a:p>
            <a:pPr>
              <a:buFont typeface="Wingdings" charset="2"/>
              <a:buChar char="Ø"/>
            </a:pPr>
            <a:r>
              <a:rPr lang="en-US" dirty="0" smtClean="0">
                <a:latin typeface="Book Antiqua" charset="0"/>
              </a:rPr>
              <a:t>To make the Southern states happy, Congress added that slaves that had escaped to the North could be brought back if they were caught-even from non-slave states.</a:t>
            </a:r>
          </a:p>
          <a:p>
            <a:endParaRPr lang="en-US" dirty="0"/>
          </a:p>
        </p:txBody>
      </p:sp>
      <p:pic>
        <p:nvPicPr>
          <p:cNvPr id="29698" name="Picture 2"/>
          <p:cNvPicPr>
            <a:picLocks noChangeAspect="1" noChangeArrowheads="1"/>
          </p:cNvPicPr>
          <p:nvPr/>
        </p:nvPicPr>
        <p:blipFill>
          <a:blip r:embed="rId2"/>
          <a:srcRect/>
          <a:stretch>
            <a:fillRect/>
          </a:stretch>
        </p:blipFill>
        <p:spPr bwMode="auto">
          <a:xfrm>
            <a:off x="4781365" y="1600200"/>
            <a:ext cx="3905435" cy="396044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3" name="Picture 2" descr="Historical Map: Missouri Compromise - 1820"/>
          <p:cNvPicPr>
            <a:picLocks noChangeAspect="1" noChangeArrowheads="1"/>
          </p:cNvPicPr>
          <p:nvPr/>
        </p:nvPicPr>
        <p:blipFill>
          <a:blip r:embed="rId2"/>
          <a:srcRect/>
          <a:stretch>
            <a:fillRect/>
          </a:stretch>
        </p:blipFill>
        <p:spPr bwMode="auto">
          <a:xfrm>
            <a:off x="177800" y="190500"/>
            <a:ext cx="8661400" cy="649605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FFF00"/>
                </a:solidFill>
              </a:rPr>
              <a:t>The Abolitionist Movement and Compromises over Slavery</a:t>
            </a:r>
            <a:endParaRPr lang="en-US" b="1" dirty="0">
              <a:solidFill>
                <a:srgbClr val="FFFF00"/>
              </a:solidFill>
            </a:endParaRPr>
          </a:p>
        </p:txBody>
      </p:sp>
      <p:sp>
        <p:nvSpPr>
          <p:cNvPr id="3" name="Subtitle 2"/>
          <p:cNvSpPr>
            <a:spLocks noGrp="1"/>
          </p:cNvSpPr>
          <p:nvPr>
            <p:ph type="subTitle" idx="1"/>
          </p:nvPr>
        </p:nvSpPr>
        <p:spPr/>
        <p:txBody>
          <a:bodyPr/>
          <a:lstStyle/>
          <a:p>
            <a:r>
              <a:rPr lang="en-US" dirty="0" smtClean="0"/>
              <a:t>January 9, 2014</a:t>
            </a:r>
            <a:endParaRPr lang="en-US" dirty="0"/>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5" name="TextBox 1"/>
          <p:cNvSpPr txBox="1">
            <a:spLocks noChangeArrowheads="1"/>
          </p:cNvSpPr>
          <p:nvPr/>
        </p:nvSpPr>
        <p:spPr bwMode="auto">
          <a:xfrm>
            <a:off x="609600" y="184935"/>
            <a:ext cx="7924800" cy="861774"/>
          </a:xfrm>
          <a:prstGeom prst="rect">
            <a:avLst/>
          </a:prstGeom>
          <a:noFill/>
          <a:ln w="9525">
            <a:noFill/>
            <a:miter lim="800000"/>
            <a:headEnd/>
            <a:tailEnd/>
          </a:ln>
        </p:spPr>
        <p:txBody>
          <a:bodyPr>
            <a:prstTxWarp prst="textNoShape">
              <a:avLst/>
            </a:prstTxWarp>
            <a:spAutoFit/>
          </a:bodyPr>
          <a:lstStyle/>
          <a:p>
            <a:pPr algn="ctr"/>
            <a:r>
              <a:rPr lang="en-US" sz="5000" b="1" dirty="0" smtClean="0">
                <a:solidFill>
                  <a:srgbClr val="FFFF00"/>
                </a:solidFill>
                <a:latin typeface="Book Antiqua" charset="0"/>
              </a:rPr>
              <a:t>Compromise of 1850</a:t>
            </a:r>
            <a:endParaRPr lang="en-US" sz="5000" b="1" dirty="0">
              <a:solidFill>
                <a:srgbClr val="FFFF00"/>
              </a:solidFill>
              <a:latin typeface="Book Antiqua" charset="0"/>
            </a:endParaRPr>
          </a:p>
        </p:txBody>
      </p:sp>
      <p:sp>
        <p:nvSpPr>
          <p:cNvPr id="6146" name="TextBox 2"/>
          <p:cNvSpPr txBox="1">
            <a:spLocks noChangeArrowheads="1"/>
          </p:cNvSpPr>
          <p:nvPr/>
        </p:nvSpPr>
        <p:spPr bwMode="auto">
          <a:xfrm>
            <a:off x="264370" y="1219200"/>
            <a:ext cx="4556650" cy="4893648"/>
          </a:xfrm>
          <a:prstGeom prst="rect">
            <a:avLst/>
          </a:prstGeom>
          <a:noFill/>
          <a:ln w="9525">
            <a:noFill/>
            <a:miter lim="800000"/>
            <a:headEnd/>
            <a:tailEnd/>
          </a:ln>
        </p:spPr>
        <p:txBody>
          <a:bodyPr wrap="square">
            <a:prstTxWarp prst="textNoShape">
              <a:avLst/>
            </a:prstTxWarp>
            <a:spAutoFit/>
          </a:bodyPr>
          <a:lstStyle/>
          <a:p>
            <a:pPr>
              <a:buFont typeface="Wingdings" charset="2"/>
              <a:buChar char="Ø"/>
            </a:pPr>
            <a:r>
              <a:rPr lang="en-US" sz="2600" dirty="0" smtClean="0">
                <a:latin typeface="Book Antiqua" charset="0"/>
              </a:rPr>
              <a:t>After getting Texas and California, </a:t>
            </a:r>
            <a:r>
              <a:rPr lang="en-US" sz="2600" dirty="0">
                <a:latin typeface="Book Antiqua" charset="0"/>
              </a:rPr>
              <a:t>the U.S. re-</a:t>
            </a:r>
            <a:r>
              <a:rPr lang="en-US" sz="2600" dirty="0" smtClean="0">
                <a:latin typeface="Book Antiqua" charset="0"/>
              </a:rPr>
              <a:t>examined </a:t>
            </a:r>
            <a:r>
              <a:rPr lang="en-US" sz="2600" dirty="0">
                <a:latin typeface="Book Antiqua" charset="0"/>
              </a:rPr>
              <a:t>the issue of slavery.  They had to decide if new states would be slave or free.</a:t>
            </a:r>
          </a:p>
          <a:p>
            <a:pPr>
              <a:buFont typeface="Wingdings" charset="2"/>
              <a:buChar char="Ø"/>
            </a:pPr>
            <a:endParaRPr lang="en-US" sz="2600" dirty="0">
              <a:latin typeface="Book Antiqua" charset="0"/>
            </a:endParaRPr>
          </a:p>
          <a:p>
            <a:pPr>
              <a:buFont typeface="Wingdings" charset="2"/>
              <a:buChar char="Ø"/>
            </a:pPr>
            <a:r>
              <a:rPr lang="en-US" sz="2600" dirty="0">
                <a:latin typeface="Book Antiqua" charset="0"/>
              </a:rPr>
              <a:t>When California asked to become a free state in </a:t>
            </a:r>
            <a:r>
              <a:rPr lang="en-US" sz="2600" dirty="0" smtClean="0">
                <a:latin typeface="Book Antiqua" charset="0"/>
              </a:rPr>
              <a:t>1849, </a:t>
            </a:r>
            <a:r>
              <a:rPr lang="en-US" sz="2600" dirty="0">
                <a:latin typeface="Book Antiqua" charset="0"/>
              </a:rPr>
              <a:t>people began arguing.  The</a:t>
            </a:r>
            <a:r>
              <a:rPr lang="en-US" sz="2600" dirty="0" smtClean="0">
                <a:latin typeface="Book Antiqua" charset="0"/>
              </a:rPr>
              <a:t> Missouri Compromise line cut </a:t>
            </a:r>
            <a:r>
              <a:rPr lang="en-US" sz="2600" dirty="0">
                <a:latin typeface="Book Antiqua" charset="0"/>
              </a:rPr>
              <a:t>right thru the middle of California.</a:t>
            </a:r>
          </a:p>
        </p:txBody>
      </p:sp>
      <p:pic>
        <p:nvPicPr>
          <p:cNvPr id="31746" name="Picture 2"/>
          <p:cNvPicPr>
            <a:picLocks noChangeAspect="1" noChangeArrowheads="1"/>
          </p:cNvPicPr>
          <p:nvPr/>
        </p:nvPicPr>
        <p:blipFill>
          <a:blip r:embed="rId2"/>
          <a:srcRect/>
          <a:stretch>
            <a:fillRect/>
          </a:stretch>
        </p:blipFill>
        <p:spPr bwMode="auto">
          <a:xfrm>
            <a:off x="4821019" y="1775375"/>
            <a:ext cx="3919756" cy="3493870"/>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609600" y="1343131"/>
            <a:ext cx="8077200" cy="4585870"/>
          </a:xfrm>
          <a:prstGeom prst="rect">
            <a:avLst/>
          </a:prstGeom>
          <a:noFill/>
        </p:spPr>
        <p:txBody>
          <a:bodyPr wrap="square">
            <a:spAutoFit/>
          </a:bodyPr>
          <a:lstStyle/>
          <a:p>
            <a:pPr fontAlgn="auto">
              <a:spcBef>
                <a:spcPts val="0"/>
              </a:spcBef>
              <a:spcAft>
                <a:spcPts val="0"/>
              </a:spcAft>
              <a:defRPr/>
            </a:pPr>
            <a:r>
              <a:rPr lang="en-US" sz="2800" b="1" dirty="0" smtClean="0">
                <a:latin typeface="+mn-lt"/>
                <a:ea typeface="+mn-ea"/>
                <a:cs typeface="+mn-cs"/>
              </a:rPr>
              <a:t>RESULTS</a:t>
            </a:r>
          </a:p>
          <a:p>
            <a:pPr marL="342900" indent="-342900" fontAlgn="auto">
              <a:spcBef>
                <a:spcPts val="0"/>
              </a:spcBef>
              <a:spcAft>
                <a:spcPts val="0"/>
              </a:spcAft>
              <a:buFont typeface="Arial"/>
              <a:buChar char="•"/>
              <a:defRPr/>
            </a:pPr>
            <a:r>
              <a:rPr lang="en-US" sz="2400" dirty="0" smtClean="0">
                <a:latin typeface="+mn-lt"/>
                <a:ea typeface="+mn-ea"/>
                <a:cs typeface="+mn-cs"/>
              </a:rPr>
              <a:t>California </a:t>
            </a:r>
            <a:r>
              <a:rPr lang="en-US" sz="2400" dirty="0">
                <a:latin typeface="+mn-lt"/>
                <a:ea typeface="+mn-ea"/>
                <a:cs typeface="+mn-cs"/>
              </a:rPr>
              <a:t>would be admitted as a </a:t>
            </a:r>
            <a:r>
              <a:rPr lang="en-US" sz="2400" b="1" u="sng" dirty="0">
                <a:latin typeface="+mn-lt"/>
                <a:ea typeface="+mn-ea"/>
                <a:cs typeface="+mn-cs"/>
              </a:rPr>
              <a:t>free state</a:t>
            </a:r>
            <a:r>
              <a:rPr lang="en-US" sz="2400" dirty="0">
                <a:latin typeface="+mn-lt"/>
                <a:ea typeface="+mn-ea"/>
                <a:cs typeface="+mn-cs"/>
              </a:rPr>
              <a:t>.</a:t>
            </a:r>
          </a:p>
          <a:p>
            <a:pPr marL="342900" indent="-342900" fontAlgn="auto">
              <a:spcBef>
                <a:spcPts val="0"/>
              </a:spcBef>
              <a:spcAft>
                <a:spcPts val="0"/>
              </a:spcAft>
              <a:buFont typeface="Arial"/>
              <a:buChar char="•"/>
              <a:defRPr/>
            </a:pPr>
            <a:endParaRPr lang="en-US" sz="2400" dirty="0">
              <a:latin typeface="+mn-lt"/>
              <a:ea typeface="+mn-ea"/>
              <a:cs typeface="+mn-cs"/>
            </a:endParaRPr>
          </a:p>
          <a:p>
            <a:pPr marL="342900" indent="-342900" fontAlgn="auto">
              <a:spcBef>
                <a:spcPts val="0"/>
              </a:spcBef>
              <a:spcAft>
                <a:spcPts val="0"/>
              </a:spcAft>
              <a:buFont typeface="Arial"/>
              <a:buChar char="•"/>
              <a:defRPr/>
            </a:pPr>
            <a:r>
              <a:rPr lang="en-US" sz="2400" dirty="0">
                <a:latin typeface="+mn-lt"/>
                <a:ea typeface="+mn-ea"/>
                <a:cs typeface="+mn-cs"/>
              </a:rPr>
              <a:t>All other territories could decide when they applied for statehood if they wanted to be slave or </a:t>
            </a:r>
            <a:r>
              <a:rPr lang="en-US" sz="2400" dirty="0" smtClean="0">
                <a:latin typeface="+mn-lt"/>
                <a:ea typeface="+mn-ea"/>
                <a:cs typeface="+mn-cs"/>
              </a:rPr>
              <a:t>free. </a:t>
            </a:r>
            <a:r>
              <a:rPr lang="en-US" sz="2400" dirty="0" smtClean="0">
                <a:latin typeface="+mn-lt"/>
                <a:ea typeface="+mn-ea"/>
                <a:cs typeface="+mn-cs"/>
              </a:rPr>
              <a:t>This is called </a:t>
            </a:r>
            <a:r>
              <a:rPr lang="en-US" sz="2400" b="1" u="sng" dirty="0">
                <a:solidFill>
                  <a:srgbClr val="FFFF00"/>
                </a:solidFill>
              </a:rPr>
              <a:t>p</a:t>
            </a:r>
            <a:r>
              <a:rPr lang="en-US" sz="2400" b="1" u="sng" dirty="0" smtClean="0">
                <a:solidFill>
                  <a:srgbClr val="FFFF00"/>
                </a:solidFill>
                <a:latin typeface="+mn-lt"/>
                <a:ea typeface="+mn-ea"/>
                <a:cs typeface="+mn-cs"/>
              </a:rPr>
              <a:t>opular sovereignty</a:t>
            </a:r>
            <a:r>
              <a:rPr lang="en-US" sz="2400" b="1" u="sng" dirty="0" smtClean="0">
                <a:latin typeface="+mn-lt"/>
                <a:ea typeface="+mn-ea"/>
                <a:cs typeface="+mn-cs"/>
              </a:rPr>
              <a:t>.</a:t>
            </a:r>
          </a:p>
          <a:p>
            <a:pPr marL="342900" indent="-342900" fontAlgn="auto">
              <a:spcBef>
                <a:spcPts val="0"/>
              </a:spcBef>
              <a:spcAft>
                <a:spcPts val="0"/>
              </a:spcAft>
              <a:buFont typeface="Arial"/>
              <a:buChar char="•"/>
              <a:defRPr/>
            </a:pPr>
            <a:endParaRPr lang="en-US" sz="2400" dirty="0">
              <a:latin typeface="+mn-lt"/>
              <a:ea typeface="+mn-ea"/>
              <a:cs typeface="+mn-cs"/>
            </a:endParaRPr>
          </a:p>
          <a:p>
            <a:pPr marL="342900" indent="-342900" fontAlgn="auto">
              <a:spcBef>
                <a:spcPts val="0"/>
              </a:spcBef>
              <a:spcAft>
                <a:spcPts val="0"/>
              </a:spcAft>
              <a:buFont typeface="Arial"/>
              <a:buChar char="•"/>
              <a:defRPr/>
            </a:pPr>
            <a:r>
              <a:rPr lang="en-US" sz="2400" dirty="0">
                <a:latin typeface="+mn-lt"/>
                <a:ea typeface="+mn-ea"/>
                <a:cs typeface="+mn-cs"/>
              </a:rPr>
              <a:t>The slave </a:t>
            </a:r>
            <a:r>
              <a:rPr lang="en-US" sz="2400" b="1" dirty="0">
                <a:latin typeface="+mn-lt"/>
                <a:ea typeface="+mn-ea"/>
                <a:cs typeface="+mn-cs"/>
              </a:rPr>
              <a:t>trade</a:t>
            </a:r>
            <a:r>
              <a:rPr lang="en-US" sz="2400" dirty="0">
                <a:latin typeface="+mn-lt"/>
                <a:ea typeface="+mn-ea"/>
                <a:cs typeface="+mn-cs"/>
              </a:rPr>
              <a:t> would be </a:t>
            </a:r>
            <a:r>
              <a:rPr lang="en-US" sz="2400" b="1" u="sng" dirty="0">
                <a:latin typeface="+mn-lt"/>
                <a:ea typeface="+mn-ea"/>
                <a:cs typeface="+mn-cs"/>
              </a:rPr>
              <a:t>outlawed in D.C.</a:t>
            </a:r>
          </a:p>
          <a:p>
            <a:pPr marL="342900" indent="-342900" fontAlgn="auto">
              <a:spcBef>
                <a:spcPts val="0"/>
              </a:spcBef>
              <a:spcAft>
                <a:spcPts val="0"/>
              </a:spcAft>
              <a:buFont typeface="Arial"/>
              <a:buChar char="•"/>
              <a:defRPr/>
            </a:pPr>
            <a:endParaRPr lang="en-US" sz="2400" b="1" u="sng" dirty="0">
              <a:latin typeface="+mn-lt"/>
              <a:ea typeface="+mn-ea"/>
              <a:cs typeface="+mn-cs"/>
            </a:endParaRPr>
          </a:p>
          <a:p>
            <a:pPr marL="342900" indent="-342900" fontAlgn="auto">
              <a:spcBef>
                <a:spcPts val="0"/>
              </a:spcBef>
              <a:spcAft>
                <a:spcPts val="0"/>
              </a:spcAft>
              <a:buFont typeface="Arial"/>
              <a:buChar char="•"/>
              <a:defRPr/>
            </a:pPr>
            <a:r>
              <a:rPr lang="en-US" sz="2400" dirty="0">
                <a:latin typeface="+mn-lt"/>
                <a:ea typeface="+mn-ea"/>
                <a:cs typeface="+mn-cs"/>
              </a:rPr>
              <a:t>This compromise included the </a:t>
            </a:r>
            <a:r>
              <a:rPr lang="en-US" sz="2400" b="1" u="sng" dirty="0">
                <a:solidFill>
                  <a:srgbClr val="FFFF00"/>
                </a:solidFill>
                <a:latin typeface="+mn-lt"/>
                <a:ea typeface="+mn-ea"/>
                <a:cs typeface="+mn-cs"/>
              </a:rPr>
              <a:t>Fugitive Slave </a:t>
            </a:r>
            <a:r>
              <a:rPr lang="en-US" sz="2400" b="1" u="sng" dirty="0" smtClean="0">
                <a:solidFill>
                  <a:srgbClr val="FFFF00"/>
                </a:solidFill>
                <a:latin typeface="+mn-lt"/>
                <a:ea typeface="+mn-ea"/>
                <a:cs typeface="+mn-cs"/>
              </a:rPr>
              <a:t>Act</a:t>
            </a:r>
            <a:endParaRPr lang="en-US" sz="2400" dirty="0" smtClean="0"/>
          </a:p>
          <a:p>
            <a:pPr marL="800100" lvl="1" indent="-342900">
              <a:buFont typeface="Arial"/>
              <a:buChar char="•"/>
              <a:defRPr/>
            </a:pPr>
            <a:r>
              <a:rPr lang="en-US" sz="2400" dirty="0" smtClean="0">
                <a:latin typeface="+mn-lt"/>
                <a:ea typeface="+mn-ea"/>
                <a:cs typeface="+mn-cs"/>
              </a:rPr>
              <a:t>It </a:t>
            </a:r>
            <a:r>
              <a:rPr lang="en-US" sz="2400" dirty="0">
                <a:latin typeface="+mn-lt"/>
                <a:ea typeface="+mn-ea"/>
                <a:cs typeface="+mn-cs"/>
              </a:rPr>
              <a:t>was now a CRIME to help runaway slaves even in the </a:t>
            </a:r>
            <a:r>
              <a:rPr lang="en-US" sz="2400" dirty="0" smtClean="0">
                <a:latin typeface="+mn-lt"/>
                <a:ea typeface="+mn-ea"/>
                <a:cs typeface="+mn-cs"/>
              </a:rPr>
              <a:t>North!  </a:t>
            </a:r>
            <a:r>
              <a:rPr lang="en-US" sz="2400" dirty="0">
                <a:latin typeface="+mn-lt"/>
                <a:ea typeface="+mn-ea"/>
                <a:cs typeface="+mn-cs"/>
              </a:rPr>
              <a:t>This made</a:t>
            </a:r>
            <a:r>
              <a:rPr lang="en-US" sz="2400" dirty="0" smtClean="0">
                <a:latin typeface="+mn-lt"/>
                <a:ea typeface="+mn-ea"/>
                <a:cs typeface="+mn-cs"/>
              </a:rPr>
              <a:t> abolitionists very </a:t>
            </a:r>
            <a:r>
              <a:rPr lang="en-US" sz="2400" dirty="0">
                <a:latin typeface="+mn-lt"/>
                <a:ea typeface="+mn-ea"/>
                <a:cs typeface="+mn-cs"/>
              </a:rPr>
              <a:t>angry</a:t>
            </a:r>
            <a:r>
              <a:rPr lang="en-US" sz="2400" dirty="0" smtClean="0">
                <a:latin typeface="+mn-lt"/>
                <a:ea typeface="+mn-ea"/>
                <a:cs typeface="+mn-cs"/>
              </a:rPr>
              <a:t>.</a:t>
            </a:r>
            <a:endParaRPr lang="en-US" sz="2400" dirty="0">
              <a:latin typeface="+mn-lt"/>
              <a:ea typeface="+mn-ea"/>
              <a:cs typeface="+mn-cs"/>
            </a:endParaRPr>
          </a:p>
        </p:txBody>
      </p:sp>
      <p:sp>
        <p:nvSpPr>
          <p:cNvPr id="3" name="TextBox 1"/>
          <p:cNvSpPr txBox="1">
            <a:spLocks noChangeArrowheads="1"/>
          </p:cNvSpPr>
          <p:nvPr/>
        </p:nvSpPr>
        <p:spPr bwMode="auto">
          <a:xfrm>
            <a:off x="609600" y="357426"/>
            <a:ext cx="7924800" cy="861774"/>
          </a:xfrm>
          <a:prstGeom prst="rect">
            <a:avLst/>
          </a:prstGeom>
          <a:noFill/>
          <a:ln w="9525">
            <a:noFill/>
            <a:miter lim="800000"/>
            <a:headEnd/>
            <a:tailEnd/>
          </a:ln>
        </p:spPr>
        <p:txBody>
          <a:bodyPr>
            <a:prstTxWarp prst="textNoShape">
              <a:avLst/>
            </a:prstTxWarp>
            <a:spAutoFit/>
          </a:bodyPr>
          <a:lstStyle/>
          <a:p>
            <a:pPr algn="ctr"/>
            <a:r>
              <a:rPr lang="en-US" sz="5000" b="1" dirty="0" smtClean="0">
                <a:solidFill>
                  <a:srgbClr val="FFFF00"/>
                </a:solidFill>
                <a:latin typeface="Book Antiqua" charset="0"/>
              </a:rPr>
              <a:t>Compromise of 1850</a:t>
            </a:r>
            <a:endParaRPr lang="en-US" sz="5000" b="1" dirty="0">
              <a:solidFill>
                <a:srgbClr val="FFFF00"/>
              </a:solidFill>
              <a:latin typeface="Book Antiqua" charset="0"/>
            </a:endParaRPr>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69" name="Picture 2" descr="http://regentsprep.org/Regents/ushisgov/themes/immigration/images/1850compromise.gif"/>
          <p:cNvPicPr>
            <a:picLocks noChangeAspect="1" noChangeArrowheads="1"/>
          </p:cNvPicPr>
          <p:nvPr/>
        </p:nvPicPr>
        <p:blipFill>
          <a:blip r:embed="rId2"/>
          <a:srcRect/>
          <a:stretch>
            <a:fillRect/>
          </a:stretch>
        </p:blipFill>
        <p:spPr bwMode="auto">
          <a:xfrm>
            <a:off x="249238" y="533400"/>
            <a:ext cx="8591550" cy="54864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1" name="TextBox 1"/>
          <p:cNvSpPr txBox="1">
            <a:spLocks noChangeArrowheads="1"/>
          </p:cNvSpPr>
          <p:nvPr/>
        </p:nvSpPr>
        <p:spPr bwMode="auto">
          <a:xfrm>
            <a:off x="533400" y="304800"/>
            <a:ext cx="8001000" cy="661720"/>
          </a:xfrm>
          <a:prstGeom prst="rect">
            <a:avLst/>
          </a:prstGeom>
          <a:noFill/>
          <a:ln w="9525">
            <a:noFill/>
            <a:miter lim="800000"/>
            <a:headEnd/>
            <a:tailEnd/>
          </a:ln>
        </p:spPr>
        <p:txBody>
          <a:bodyPr>
            <a:prstTxWarp prst="textNoShape">
              <a:avLst/>
            </a:prstTxWarp>
            <a:spAutoFit/>
          </a:bodyPr>
          <a:lstStyle/>
          <a:p>
            <a:pPr algn="ctr"/>
            <a:r>
              <a:rPr lang="en-US" sz="3700" b="1" dirty="0">
                <a:solidFill>
                  <a:srgbClr val="FFFF00"/>
                </a:solidFill>
                <a:latin typeface="Book Antiqua" charset="0"/>
              </a:rPr>
              <a:t>Kansas-Nebraska Act</a:t>
            </a:r>
            <a:r>
              <a:rPr lang="en-US" sz="3700" b="1" dirty="0" smtClean="0">
                <a:solidFill>
                  <a:srgbClr val="FFFF00"/>
                </a:solidFill>
                <a:latin typeface="Book Antiqua" charset="0"/>
              </a:rPr>
              <a:t> of 1854</a:t>
            </a:r>
            <a:endParaRPr lang="en-US" sz="3700" b="1" dirty="0">
              <a:solidFill>
                <a:srgbClr val="FFFF00"/>
              </a:solidFill>
              <a:latin typeface="Book Antiqua" charset="0"/>
            </a:endParaRPr>
          </a:p>
        </p:txBody>
      </p:sp>
      <p:sp>
        <p:nvSpPr>
          <p:cNvPr id="10242" name="TextBox 3"/>
          <p:cNvSpPr txBox="1">
            <a:spLocks noChangeArrowheads="1"/>
          </p:cNvSpPr>
          <p:nvPr/>
        </p:nvSpPr>
        <p:spPr bwMode="auto">
          <a:xfrm>
            <a:off x="228600" y="1445326"/>
            <a:ext cx="8686800" cy="4616648"/>
          </a:xfrm>
          <a:prstGeom prst="rect">
            <a:avLst/>
          </a:prstGeom>
          <a:noFill/>
          <a:ln w="9525">
            <a:noFill/>
            <a:miter lim="800000"/>
            <a:headEnd/>
            <a:tailEnd/>
          </a:ln>
        </p:spPr>
        <p:txBody>
          <a:bodyPr wrap="square">
            <a:prstTxWarp prst="textNoShape">
              <a:avLst/>
            </a:prstTxWarp>
            <a:spAutoFit/>
          </a:bodyPr>
          <a:lstStyle/>
          <a:p>
            <a:pPr>
              <a:buFont typeface="Wingdings" charset="2"/>
              <a:buChar char="Ø"/>
            </a:pPr>
            <a:r>
              <a:rPr lang="en-US" sz="2100" dirty="0">
                <a:latin typeface="Book Antiqua" charset="0"/>
              </a:rPr>
              <a:t>By the 1850s the area</a:t>
            </a:r>
            <a:r>
              <a:rPr lang="en-US" sz="2100" dirty="0" smtClean="0">
                <a:latin typeface="Book Antiqua" charset="0"/>
              </a:rPr>
              <a:t> north of Texas </a:t>
            </a:r>
            <a:r>
              <a:rPr lang="en-US" sz="2100" dirty="0">
                <a:latin typeface="Book Antiqua" charset="0"/>
              </a:rPr>
              <a:t>was ready to be recognized as a territory in preparation to becoming a state.  </a:t>
            </a:r>
          </a:p>
          <a:p>
            <a:pPr>
              <a:buFont typeface="Wingdings" charset="2"/>
              <a:buChar char="Ø"/>
            </a:pPr>
            <a:endParaRPr lang="en-US" sz="2100" dirty="0">
              <a:latin typeface="Book Antiqua" charset="0"/>
            </a:endParaRPr>
          </a:p>
          <a:p>
            <a:pPr>
              <a:buFont typeface="Wingdings" charset="2"/>
              <a:buChar char="Ø"/>
            </a:pPr>
            <a:r>
              <a:rPr lang="en-US" sz="2100" dirty="0">
                <a:latin typeface="Book Antiqua" charset="0"/>
              </a:rPr>
              <a:t>It was North of the</a:t>
            </a:r>
            <a:r>
              <a:rPr lang="en-US" sz="2100" dirty="0" smtClean="0">
                <a:latin typeface="Book Antiqua" charset="0"/>
              </a:rPr>
              <a:t> Missouri Compromise </a:t>
            </a:r>
            <a:r>
              <a:rPr lang="en-US" sz="2100" dirty="0">
                <a:latin typeface="Book Antiqua" charset="0"/>
              </a:rPr>
              <a:t>line.  The Compromise of 1850 had stated that these territories could decide for themselves if they were going to be free or slave.</a:t>
            </a:r>
          </a:p>
          <a:p>
            <a:pPr>
              <a:buFont typeface="Wingdings" charset="2"/>
              <a:buChar char="Ø"/>
            </a:pPr>
            <a:endParaRPr lang="en-US" sz="2100" dirty="0">
              <a:latin typeface="Book Antiqua" charset="0"/>
            </a:endParaRPr>
          </a:p>
          <a:p>
            <a:pPr>
              <a:buFont typeface="Wingdings" charset="2"/>
              <a:buChar char="Ø"/>
            </a:pPr>
            <a:r>
              <a:rPr lang="en-US" sz="2100" dirty="0">
                <a:latin typeface="Book Antiqua" charset="0"/>
              </a:rPr>
              <a:t>In 1854 Congress</a:t>
            </a:r>
            <a:r>
              <a:rPr lang="en-US" sz="2100" dirty="0" smtClean="0">
                <a:latin typeface="Book Antiqua" charset="0"/>
              </a:rPr>
              <a:t> created 2 territories, Kansas </a:t>
            </a:r>
            <a:r>
              <a:rPr lang="en-US" sz="2100" dirty="0">
                <a:latin typeface="Book Antiqua" charset="0"/>
              </a:rPr>
              <a:t>and Nebraska.  It was hoped by many that one would be free and one would be slave.  However, the decision was left up to the people in those territories=Popular Sovereignty.</a:t>
            </a:r>
          </a:p>
          <a:p>
            <a:pPr>
              <a:buFont typeface="Wingdings" charset="2"/>
              <a:buChar char="Ø"/>
            </a:pPr>
            <a:endParaRPr lang="en-US" sz="2100" dirty="0">
              <a:latin typeface="Book Antiqua" charset="0"/>
            </a:endParaRPr>
          </a:p>
          <a:p>
            <a:pPr>
              <a:buFont typeface="Wingdings" charset="2"/>
              <a:buChar char="Ø"/>
            </a:pPr>
            <a:r>
              <a:rPr lang="en-US" sz="2100" dirty="0">
                <a:latin typeface="Book Antiqua" charset="0"/>
              </a:rPr>
              <a:t>People from surrounding states flooded into these territories to swing the vote the way they wanted it to go</a:t>
            </a:r>
            <a:r>
              <a:rPr lang="en-US" sz="2100" dirty="0" smtClean="0">
                <a:latin typeface="Book Antiqua" charset="0"/>
              </a:rPr>
              <a:t>.</a:t>
            </a:r>
            <a:endParaRPr lang="en-US" sz="2100" dirty="0">
              <a:solidFill>
                <a:srgbClr val="FFFF00"/>
              </a:solidFill>
              <a:latin typeface="Book Antiqua" charset="0"/>
            </a:endParaRPr>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69516"/>
            <a:ext cx="5080000" cy="5226534"/>
          </a:xfrm>
        </p:spPr>
        <p:txBody>
          <a:bodyPr>
            <a:normAutofit fontScale="92500" lnSpcReduction="20000"/>
          </a:bodyPr>
          <a:lstStyle/>
          <a:p>
            <a:r>
              <a:rPr lang="en-US" sz="3800" dirty="0" smtClean="0"/>
              <a:t> </a:t>
            </a:r>
            <a:r>
              <a:rPr lang="en-US" sz="3800" dirty="0" smtClean="0">
                <a:latin typeface="Rockwell" charset="0"/>
              </a:rPr>
              <a:t>Results:</a:t>
            </a:r>
          </a:p>
          <a:p>
            <a:endParaRPr lang="en-US" sz="2400" dirty="0" smtClean="0">
              <a:latin typeface="Rockwell" charset="0"/>
            </a:endParaRPr>
          </a:p>
          <a:p>
            <a:pPr marL="800100" lvl="1" indent="-342900"/>
            <a:r>
              <a:rPr lang="en-US" sz="2400" u="sng" dirty="0" smtClean="0">
                <a:latin typeface="Rockwell" charset="0"/>
              </a:rPr>
              <a:t>Bleeding Kansas</a:t>
            </a:r>
            <a:endParaRPr lang="en-US" sz="2400" dirty="0" smtClean="0">
              <a:latin typeface="Rockwell" charset="0"/>
            </a:endParaRPr>
          </a:p>
          <a:p>
            <a:pPr marL="1200150" lvl="2" indent="-342900"/>
            <a:r>
              <a:rPr lang="en-US" dirty="0">
                <a:latin typeface="Rockwell" charset="0"/>
              </a:rPr>
              <a:t>L</a:t>
            </a:r>
            <a:r>
              <a:rPr lang="en-US" dirty="0" smtClean="0">
                <a:latin typeface="Rockwell" charset="0"/>
              </a:rPr>
              <a:t>ots of violence</a:t>
            </a:r>
          </a:p>
          <a:p>
            <a:pPr marL="1200150" lvl="2" indent="-342900"/>
            <a:r>
              <a:rPr lang="en-US" dirty="0">
                <a:solidFill>
                  <a:srgbClr val="FFFF00"/>
                </a:solidFill>
                <a:latin typeface="Book Antiqua" charset="0"/>
              </a:rPr>
              <a:t>Many people were killed over the issue</a:t>
            </a:r>
            <a:r>
              <a:rPr lang="en-US" dirty="0" smtClean="0">
                <a:solidFill>
                  <a:srgbClr val="FFFF00"/>
                </a:solidFill>
                <a:latin typeface="Book Antiqua" charset="0"/>
              </a:rPr>
              <a:t>.</a:t>
            </a:r>
          </a:p>
          <a:p>
            <a:pPr marL="1200150" lvl="2" indent="-342900"/>
            <a:endParaRPr lang="en-US" dirty="0" smtClean="0">
              <a:latin typeface="Rockwell" charset="0"/>
            </a:endParaRPr>
          </a:p>
          <a:p>
            <a:pPr marL="800100" lvl="1"/>
            <a:r>
              <a:rPr lang="en-US" sz="2400" dirty="0" smtClean="0">
                <a:latin typeface="Rockwell" charset="0"/>
              </a:rPr>
              <a:t>The </a:t>
            </a:r>
            <a:r>
              <a:rPr lang="en-US" sz="2400" u="sng" dirty="0" smtClean="0">
                <a:latin typeface="Rockwell" charset="0"/>
              </a:rPr>
              <a:t>Democratic Party</a:t>
            </a:r>
            <a:r>
              <a:rPr lang="en-US" sz="2400" dirty="0" smtClean="0">
                <a:latin typeface="Rockwell" charset="0"/>
              </a:rPr>
              <a:t> lost support in the North but gained it in the South.  </a:t>
            </a:r>
            <a:r>
              <a:rPr lang="en-US" sz="2400" u="sng" dirty="0" smtClean="0">
                <a:latin typeface="Rockwell" charset="0"/>
              </a:rPr>
              <a:t>Democrats were pro-slavery.</a:t>
            </a:r>
          </a:p>
          <a:p>
            <a:pPr marL="800100" lvl="1" indent="-342900"/>
            <a:endParaRPr lang="en-US" sz="2400" u="sng" dirty="0" smtClean="0">
              <a:latin typeface="Rockwell" charset="0"/>
            </a:endParaRPr>
          </a:p>
          <a:p>
            <a:pPr marL="800100" lvl="1" indent="-342900"/>
            <a:r>
              <a:rPr lang="en-US" sz="2400" dirty="0" smtClean="0">
                <a:latin typeface="Rockwell" charset="0"/>
              </a:rPr>
              <a:t>The </a:t>
            </a:r>
            <a:r>
              <a:rPr lang="en-US" sz="2400" u="sng" dirty="0" smtClean="0">
                <a:latin typeface="Rockwell" charset="0"/>
              </a:rPr>
              <a:t>Republican Part</a:t>
            </a:r>
            <a:r>
              <a:rPr lang="en-US" sz="2400" dirty="0" smtClean="0">
                <a:latin typeface="Rockwell" charset="0"/>
              </a:rPr>
              <a:t>y is created and it gained power among those </a:t>
            </a:r>
            <a:r>
              <a:rPr lang="en-US" sz="2400" u="sng" dirty="0" smtClean="0">
                <a:latin typeface="Rockwell" charset="0"/>
              </a:rPr>
              <a:t>against slavery</a:t>
            </a:r>
            <a:r>
              <a:rPr lang="en-US" sz="2400" dirty="0" smtClean="0">
                <a:latin typeface="Rockwell" charset="0"/>
              </a:rPr>
              <a:t>.</a:t>
            </a:r>
          </a:p>
          <a:p>
            <a:endParaRPr lang="en-US" sz="2400" dirty="0"/>
          </a:p>
        </p:txBody>
      </p:sp>
      <p:sp>
        <p:nvSpPr>
          <p:cNvPr id="4" name="TextBox 1"/>
          <p:cNvSpPr txBox="1">
            <a:spLocks noChangeArrowheads="1"/>
          </p:cNvSpPr>
          <p:nvPr/>
        </p:nvSpPr>
        <p:spPr bwMode="auto">
          <a:xfrm>
            <a:off x="533400" y="304800"/>
            <a:ext cx="8001000" cy="661720"/>
          </a:xfrm>
          <a:prstGeom prst="rect">
            <a:avLst/>
          </a:prstGeom>
          <a:noFill/>
          <a:ln w="9525">
            <a:noFill/>
            <a:miter lim="800000"/>
            <a:headEnd/>
            <a:tailEnd/>
          </a:ln>
        </p:spPr>
        <p:txBody>
          <a:bodyPr>
            <a:prstTxWarp prst="textNoShape">
              <a:avLst/>
            </a:prstTxWarp>
            <a:spAutoFit/>
          </a:bodyPr>
          <a:lstStyle/>
          <a:p>
            <a:pPr algn="ctr"/>
            <a:r>
              <a:rPr lang="en-US" sz="3700" b="1" dirty="0">
                <a:solidFill>
                  <a:srgbClr val="FFFF00"/>
                </a:solidFill>
                <a:latin typeface="Book Antiqua" charset="0"/>
              </a:rPr>
              <a:t>Kansas-Nebraska Act</a:t>
            </a:r>
            <a:r>
              <a:rPr lang="en-US" sz="3700" b="1" dirty="0" smtClean="0">
                <a:solidFill>
                  <a:srgbClr val="FFFF00"/>
                </a:solidFill>
                <a:latin typeface="Book Antiqua" charset="0"/>
              </a:rPr>
              <a:t> of 1854</a:t>
            </a:r>
            <a:endParaRPr lang="en-US" sz="3700" b="1" dirty="0">
              <a:solidFill>
                <a:srgbClr val="FFFF00"/>
              </a:solidFill>
              <a:latin typeface="Book Antiqua" charset="0"/>
            </a:endParaRPr>
          </a:p>
        </p:txBody>
      </p:sp>
      <p:pic>
        <p:nvPicPr>
          <p:cNvPr id="35842" name="Picture 2"/>
          <p:cNvPicPr>
            <a:picLocks noChangeAspect="1" noChangeArrowheads="1"/>
          </p:cNvPicPr>
          <p:nvPr/>
        </p:nvPicPr>
        <p:blipFill>
          <a:blip r:embed="rId2"/>
          <a:srcRect/>
          <a:stretch>
            <a:fillRect/>
          </a:stretch>
        </p:blipFill>
        <p:spPr bwMode="auto">
          <a:xfrm>
            <a:off x="5430045" y="1450317"/>
            <a:ext cx="3447256" cy="44199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5" name="Picture 2" descr="http://library.thinkquest.org/CR0215469/kansas1.gif"/>
          <p:cNvPicPr>
            <a:picLocks noChangeAspect="1" noChangeArrowheads="1"/>
          </p:cNvPicPr>
          <p:nvPr/>
        </p:nvPicPr>
        <p:blipFill>
          <a:blip r:embed="rId2"/>
          <a:srcRect/>
          <a:stretch>
            <a:fillRect/>
          </a:stretch>
        </p:blipFill>
        <p:spPr bwMode="auto">
          <a:xfrm>
            <a:off x="90488" y="762000"/>
            <a:ext cx="8748712" cy="5599113"/>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Learning Goals</a:t>
            </a:r>
            <a:endParaRPr lang="en-US" dirty="0">
              <a:solidFill>
                <a:srgbClr val="FFFF00"/>
              </a:solidFill>
            </a:endParaRPr>
          </a:p>
        </p:txBody>
      </p:sp>
      <p:sp>
        <p:nvSpPr>
          <p:cNvPr id="3" name="Content Placeholder 2"/>
          <p:cNvSpPr>
            <a:spLocks noGrp="1"/>
          </p:cNvSpPr>
          <p:nvPr>
            <p:ph idx="1"/>
          </p:nvPr>
        </p:nvSpPr>
        <p:spPr/>
        <p:txBody>
          <a:bodyPr>
            <a:normAutofit fontScale="85000" lnSpcReduction="20000"/>
          </a:bodyPr>
          <a:lstStyle/>
          <a:p>
            <a:r>
              <a:rPr lang="en-US" dirty="0" smtClean="0"/>
              <a:t>EQ:</a:t>
            </a:r>
          </a:p>
          <a:p>
            <a:pPr lvl="1"/>
            <a:r>
              <a:rPr lang="en-US" dirty="0" smtClean="0">
                <a:solidFill>
                  <a:srgbClr val="FFFF00"/>
                </a:solidFill>
              </a:rPr>
              <a:t>How can change and differences lead to violent conflict?</a:t>
            </a:r>
          </a:p>
          <a:p>
            <a:endParaRPr lang="en-US" dirty="0" smtClean="0"/>
          </a:p>
          <a:p>
            <a:r>
              <a:rPr lang="en-US" dirty="0" smtClean="0"/>
              <a:t>LT:</a:t>
            </a:r>
          </a:p>
          <a:p>
            <a:pPr lvl="1"/>
            <a:r>
              <a:rPr lang="en-US" dirty="0" smtClean="0"/>
              <a:t>SWBAT </a:t>
            </a:r>
            <a:r>
              <a:rPr lang="en-US" dirty="0" smtClean="0">
                <a:solidFill>
                  <a:srgbClr val="FFFF00"/>
                </a:solidFill>
              </a:rPr>
              <a:t>predict the problems of growing sectionalism </a:t>
            </a:r>
            <a:r>
              <a:rPr lang="en-US" dirty="0" smtClean="0"/>
              <a:t>in the United States in the 1800s.</a:t>
            </a:r>
          </a:p>
          <a:p>
            <a:endParaRPr lang="en-US" dirty="0" smtClean="0"/>
          </a:p>
          <a:p>
            <a:r>
              <a:rPr lang="en-US" dirty="0" err="1" smtClean="0"/>
              <a:t>POUs</a:t>
            </a:r>
            <a:r>
              <a:rPr lang="en-US" dirty="0" smtClean="0"/>
              <a:t>:</a:t>
            </a:r>
          </a:p>
          <a:p>
            <a:pPr lvl="1"/>
            <a:r>
              <a:rPr lang="en-US" dirty="0" smtClean="0"/>
              <a:t>I can </a:t>
            </a:r>
            <a:r>
              <a:rPr lang="en-US" dirty="0" smtClean="0">
                <a:solidFill>
                  <a:srgbClr val="FFFF00"/>
                </a:solidFill>
              </a:rPr>
              <a:t>summarize the viewpoints of abolitionists </a:t>
            </a:r>
            <a:r>
              <a:rPr lang="en-US" dirty="0" smtClean="0"/>
              <a:t>and how they contributed to sectionalism in the United States.</a:t>
            </a:r>
          </a:p>
          <a:p>
            <a:pPr lvl="1"/>
            <a:r>
              <a:rPr lang="en-US" dirty="0" smtClean="0"/>
              <a:t>I can </a:t>
            </a:r>
            <a:r>
              <a:rPr lang="en-US" dirty="0" smtClean="0">
                <a:solidFill>
                  <a:srgbClr val="FFFF00"/>
                </a:solidFill>
              </a:rPr>
              <a:t>assess the effectiveness of compromises </a:t>
            </a:r>
            <a:r>
              <a:rPr lang="en-US" dirty="0" smtClean="0"/>
              <a:t>made over slavery in the United States.</a:t>
            </a:r>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Words to Know Today</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solidFill>
                  <a:srgbClr val="FFFF00"/>
                </a:solidFill>
              </a:rPr>
              <a:t>Abolitionists</a:t>
            </a:r>
          </a:p>
          <a:p>
            <a:pPr lvl="1"/>
            <a:r>
              <a:rPr lang="en-US" dirty="0" smtClean="0"/>
              <a:t>People who wanted to get rid of slavery and make it illegal</a:t>
            </a:r>
          </a:p>
          <a:p>
            <a:pPr lvl="1"/>
            <a:r>
              <a:rPr lang="en-US" dirty="0" smtClean="0"/>
              <a:t>They tried to help slaves in many different ways</a:t>
            </a:r>
          </a:p>
          <a:p>
            <a:pPr lvl="1"/>
            <a:endParaRPr lang="en-US" dirty="0" smtClean="0"/>
          </a:p>
          <a:p>
            <a:r>
              <a:rPr lang="en-US" dirty="0" smtClean="0">
                <a:solidFill>
                  <a:srgbClr val="FFFF00"/>
                </a:solidFill>
              </a:rPr>
              <a:t>Compromise</a:t>
            </a:r>
          </a:p>
          <a:p>
            <a:pPr lvl="1"/>
            <a:r>
              <a:rPr lang="en-US" dirty="0" smtClean="0"/>
              <a:t>An agreement between two sides where they both give up something they want to get something they want</a:t>
            </a:r>
          </a:p>
          <a:p>
            <a:pPr lvl="1"/>
            <a:endParaRPr lang="en-US" dirty="0"/>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out your </a:t>
            </a:r>
            <a:r>
              <a:rPr lang="en-US" dirty="0" err="1" smtClean="0"/>
              <a:t>iPads</a:t>
            </a:r>
            <a:endParaRPr lang="en-US" dirty="0"/>
          </a:p>
        </p:txBody>
      </p:sp>
      <p:sp>
        <p:nvSpPr>
          <p:cNvPr id="3" name="Content Placeholder 2"/>
          <p:cNvSpPr>
            <a:spLocks noGrp="1"/>
          </p:cNvSpPr>
          <p:nvPr>
            <p:ph idx="1"/>
          </p:nvPr>
        </p:nvSpPr>
        <p:spPr>
          <a:xfrm>
            <a:off x="457200" y="1417638"/>
            <a:ext cx="8229600" cy="5257800"/>
          </a:xfrm>
        </p:spPr>
        <p:txBody>
          <a:bodyPr/>
          <a:lstStyle/>
          <a:p>
            <a:r>
              <a:rPr lang="en-US" dirty="0" smtClean="0"/>
              <a:t>Open Safari</a:t>
            </a:r>
          </a:p>
          <a:p>
            <a:endParaRPr lang="en-US" dirty="0" smtClean="0"/>
          </a:p>
          <a:p>
            <a:r>
              <a:rPr lang="en-US" dirty="0" smtClean="0"/>
              <a:t>Type this into the address bar at the top:</a:t>
            </a:r>
          </a:p>
          <a:p>
            <a:pPr>
              <a:buNone/>
            </a:pPr>
            <a:r>
              <a:rPr lang="en-US" dirty="0" smtClean="0">
                <a:solidFill>
                  <a:srgbClr val="FFFF00"/>
                </a:solidFill>
              </a:rPr>
              <a:t>					history8lgms.weebly.com</a:t>
            </a:r>
          </a:p>
          <a:p>
            <a:endParaRPr lang="en-US" dirty="0" smtClean="0">
              <a:solidFill>
                <a:srgbClr val="FFFFFF"/>
              </a:solidFill>
            </a:endParaRPr>
          </a:p>
          <a:p>
            <a:r>
              <a:rPr lang="en-US" dirty="0" smtClean="0">
                <a:solidFill>
                  <a:srgbClr val="FFFFFF"/>
                </a:solidFill>
              </a:rPr>
              <a:t>Scroll down to the Civil War notes.</a:t>
            </a:r>
          </a:p>
          <a:p>
            <a:endParaRPr lang="en-US" dirty="0" smtClean="0"/>
          </a:p>
          <a:p>
            <a:r>
              <a:rPr lang="en-US" dirty="0" smtClean="0"/>
              <a:t>Download:</a:t>
            </a:r>
          </a:p>
          <a:p>
            <a:pPr lvl="1">
              <a:buNone/>
            </a:pPr>
            <a:r>
              <a:rPr lang="en-US" dirty="0" smtClean="0">
                <a:solidFill>
                  <a:srgbClr val="FFFF00"/>
                </a:solidFill>
              </a:rPr>
              <a:t> 04_abolition_and_compromise_notes.ppt</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404619"/>
            <a:ext cx="8229600" cy="1143000"/>
          </a:xfrm>
        </p:spPr>
        <p:txBody>
          <a:bodyPr>
            <a:normAutofit fontScale="90000"/>
          </a:bodyPr>
          <a:lstStyle/>
          <a:p>
            <a:r>
              <a:rPr lang="en-US" b="1" dirty="0" smtClean="0">
                <a:solidFill>
                  <a:srgbClr val="FF0000"/>
                </a:solidFill>
              </a:rPr>
              <a:t>PART 1:</a:t>
            </a:r>
            <a:br>
              <a:rPr lang="en-US" b="1" dirty="0" smtClean="0">
                <a:solidFill>
                  <a:srgbClr val="FF0000"/>
                </a:solidFill>
              </a:rPr>
            </a:br>
            <a:r>
              <a:rPr lang="en-US" b="1" dirty="0" smtClean="0">
                <a:solidFill>
                  <a:srgbClr val="FF0000"/>
                </a:solidFill>
              </a:rPr>
              <a:t>ABOLITIONISTS</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eaLnBrk="1" hangingPunct="1">
              <a:lnSpc>
                <a:spcPct val="90000"/>
              </a:lnSpc>
            </a:pPr>
            <a:r>
              <a:rPr lang="en-US" dirty="0" smtClean="0">
                <a:solidFill>
                  <a:srgbClr val="FFFF00"/>
                </a:solidFill>
              </a:rPr>
              <a:t>Abolitionists wanted… </a:t>
            </a:r>
          </a:p>
          <a:p>
            <a:pPr lvl="1">
              <a:lnSpc>
                <a:spcPct val="90000"/>
              </a:lnSpc>
            </a:pPr>
            <a:r>
              <a:rPr lang="en-US" dirty="0"/>
              <a:t>t</a:t>
            </a:r>
            <a:r>
              <a:rPr lang="en-US" dirty="0" smtClean="0"/>
              <a:t>o end </a:t>
            </a:r>
            <a:r>
              <a:rPr lang="en-US" dirty="0"/>
              <a:t>slavery since they believed it was cruel and unfair.</a:t>
            </a:r>
            <a:endParaRPr lang="en-US" dirty="0" smtClean="0"/>
          </a:p>
          <a:p>
            <a:pPr lvl="1">
              <a:lnSpc>
                <a:spcPct val="90000"/>
              </a:lnSpc>
            </a:pPr>
            <a:r>
              <a:rPr lang="en-US" dirty="0"/>
              <a:t>t</a:t>
            </a:r>
            <a:r>
              <a:rPr lang="en-US" dirty="0" smtClean="0"/>
              <a:t>o reunite </a:t>
            </a:r>
            <a:r>
              <a:rPr lang="en-US" dirty="0"/>
              <a:t>the slaves and their families. </a:t>
            </a:r>
            <a:endParaRPr lang="en-US" dirty="0" smtClean="0"/>
          </a:p>
          <a:p>
            <a:pPr lvl="1">
              <a:lnSpc>
                <a:spcPct val="90000"/>
              </a:lnSpc>
            </a:pPr>
            <a:r>
              <a:rPr lang="en-US" dirty="0" smtClean="0"/>
              <a:t>equality </a:t>
            </a:r>
            <a:r>
              <a:rPr lang="en-US" dirty="0"/>
              <a:t>for African-Americans in order to give them their rightful place in society.</a:t>
            </a:r>
            <a:endParaRPr lang="en-US" dirty="0" smtClean="0"/>
          </a:p>
          <a:p>
            <a:pPr lvl="1">
              <a:lnSpc>
                <a:spcPct val="90000"/>
              </a:lnSpc>
            </a:pPr>
            <a:r>
              <a:rPr lang="en-US" dirty="0" smtClean="0"/>
              <a:t>to change </a:t>
            </a:r>
            <a:r>
              <a:rPr lang="en-US" dirty="0"/>
              <a:t>the</a:t>
            </a:r>
            <a:r>
              <a:rPr lang="en-US" dirty="0" smtClean="0"/>
              <a:t> Constitution </a:t>
            </a:r>
            <a:r>
              <a:rPr lang="en-US" dirty="0"/>
              <a:t>since they believed it was </a:t>
            </a:r>
            <a:r>
              <a:rPr lang="en-US" dirty="0" smtClean="0"/>
              <a:t>pro-slavery</a:t>
            </a:r>
            <a:r>
              <a:rPr lang="en-US" dirty="0"/>
              <a:t>.</a:t>
            </a:r>
            <a:endParaRPr lang="en-US" dirty="0" smtClean="0"/>
          </a:p>
          <a:p>
            <a:pPr>
              <a:lnSpc>
                <a:spcPct val="90000"/>
              </a:lnSpc>
            </a:pPr>
            <a:r>
              <a:rPr lang="en-US" dirty="0" smtClean="0">
                <a:solidFill>
                  <a:srgbClr val="FFFF00"/>
                </a:solidFill>
              </a:rPr>
              <a:t>Abolitionists didn’t want slavery </a:t>
            </a:r>
            <a:r>
              <a:rPr lang="en-US" dirty="0">
                <a:solidFill>
                  <a:srgbClr val="FFFF00"/>
                </a:solidFill>
              </a:rPr>
              <a:t>to be allowed in the new states joining the union.</a:t>
            </a:r>
          </a:p>
          <a:p>
            <a:pPr eaLnBrk="1" hangingPunct="1">
              <a:lnSpc>
                <a:spcPct val="90000"/>
              </a:lnSpc>
            </a:pPr>
            <a:endParaRPr lang="en-US" dirty="0"/>
          </a:p>
        </p:txBody>
      </p:sp>
      <p:sp>
        <p:nvSpPr>
          <p:cNvPr id="3" name="Title 2"/>
          <p:cNvSpPr>
            <a:spLocks noGrp="1"/>
          </p:cNvSpPr>
          <p:nvPr>
            <p:ph type="title"/>
          </p:nvPr>
        </p:nvSpPr>
        <p:spPr/>
        <p:txBody>
          <a:bodyPr/>
          <a:lstStyle/>
          <a:p>
            <a:pPr eaLnBrk="1" fontAlgn="auto" hangingPunct="1">
              <a:spcAft>
                <a:spcPts val="0"/>
              </a:spcAft>
              <a:defRPr/>
            </a:pPr>
            <a:r>
              <a:rPr dirty="0" smtClean="0">
                <a:solidFill>
                  <a:srgbClr val="FFFF00"/>
                </a:solidFill>
              </a:rPr>
              <a:t>Abolitionist Issues</a:t>
            </a:r>
            <a:endParaRPr dirty="0">
              <a:solidFill>
                <a:srgbClr val="FFFF00"/>
              </a:solidFill>
            </a:endParaRPr>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382px-William_Garrison_touchup.jpg"/>
          <p:cNvPicPr>
            <a:picLocks noGrp="1" noChangeAspect="1"/>
          </p:cNvPicPr>
          <p:nvPr>
            <p:ph sz="quarter" idx="1"/>
          </p:nvPr>
        </p:nvPicPr>
        <p:blipFill>
          <a:blip r:embed="rId2" cstate="print"/>
          <a:stretch>
            <a:fillRect/>
          </a:stretch>
        </p:blipFill>
        <p:spPr>
          <a:xfrm>
            <a:off x="297789" y="457200"/>
            <a:ext cx="3638550" cy="5715000"/>
          </a:xfrm>
          <a:prstGeom prst="ellipse">
            <a:avLst/>
          </a:prstGeom>
          <a:effectLst>
            <a:softEdge rad="112500"/>
          </a:effectLst>
        </p:spPr>
      </p:pic>
      <p:sp>
        <p:nvSpPr>
          <p:cNvPr id="3" name="Text Placeholder 2"/>
          <p:cNvSpPr>
            <a:spLocks noGrp="1"/>
          </p:cNvSpPr>
          <p:nvPr>
            <p:ph type="body" idx="2"/>
          </p:nvPr>
        </p:nvSpPr>
        <p:spPr>
          <a:xfrm>
            <a:off x="4678100" y="1600200"/>
            <a:ext cx="4030163" cy="4749200"/>
          </a:xfrm>
        </p:spPr>
        <p:txBody>
          <a:bodyPr>
            <a:noAutofit/>
          </a:bodyPr>
          <a:lstStyle/>
          <a:p>
            <a:pPr algn="ctr" eaLnBrk="1" hangingPunct="1">
              <a:lnSpc>
                <a:spcPct val="190000"/>
              </a:lnSpc>
            </a:pPr>
            <a:r>
              <a:rPr lang="en-US" sz="2000" dirty="0"/>
              <a:t>William Lloyd Garrison was an important abolitionist, journalist, and social reformer. He was best known as the editor of the abolitionist </a:t>
            </a:r>
            <a:r>
              <a:rPr lang="en-US" sz="2000" dirty="0" smtClean="0"/>
              <a:t>newspaper, </a:t>
            </a:r>
            <a:r>
              <a:rPr lang="en-US" sz="2000" i="1" dirty="0">
                <a:solidFill>
                  <a:srgbClr val="FFFF00"/>
                </a:solidFill>
              </a:rPr>
              <a:t>The Liberator</a:t>
            </a:r>
            <a:r>
              <a:rPr lang="en-US" sz="2000" i="1" dirty="0"/>
              <a:t>. </a:t>
            </a:r>
            <a:r>
              <a:rPr lang="en-US" sz="2000" dirty="0"/>
              <a:t>He was also the founder of the </a:t>
            </a:r>
            <a:r>
              <a:rPr lang="en-US" sz="2000" dirty="0">
                <a:solidFill>
                  <a:srgbClr val="FFFF00"/>
                </a:solidFill>
              </a:rPr>
              <a:t>American Anti-Slavery</a:t>
            </a:r>
            <a:r>
              <a:rPr lang="en-US" sz="2000" dirty="0" smtClean="0">
                <a:solidFill>
                  <a:srgbClr val="FFFF00"/>
                </a:solidFill>
              </a:rPr>
              <a:t> Society</a:t>
            </a:r>
            <a:r>
              <a:rPr lang="en-US" sz="2000" dirty="0"/>
              <a:t>.</a:t>
            </a:r>
          </a:p>
        </p:txBody>
      </p:sp>
      <p:sp>
        <p:nvSpPr>
          <p:cNvPr id="4" name="Title 3"/>
          <p:cNvSpPr>
            <a:spLocks noGrp="1"/>
          </p:cNvSpPr>
          <p:nvPr>
            <p:ph type="title"/>
          </p:nvPr>
        </p:nvSpPr>
        <p:spPr>
          <a:xfrm>
            <a:off x="4678100" y="457200"/>
            <a:ext cx="3773891" cy="1066800"/>
          </a:xfrm>
        </p:spPr>
        <p:txBody>
          <a:bodyPr wrap="square" rIns="91440" bIns="45720" numCol="1" compatLnSpc="1">
            <a:prstTxWarp prst="textNoShape">
              <a:avLst/>
            </a:prstTxWarp>
          </a:bodyPr>
          <a:lstStyle/>
          <a:p>
            <a:pPr algn="ctr" eaLnBrk="1" hangingPunct="1"/>
            <a:r>
              <a:rPr sz="3000" dirty="0">
                <a:ln>
                  <a:noFill/>
                </a:ln>
                <a:solidFill>
                  <a:srgbClr val="FFFF00"/>
                </a:solidFill>
              </a:rPr>
              <a:t>William Lloyd Garrison</a:t>
            </a:r>
            <a:r>
              <a:rPr dirty="0">
                <a:ln>
                  <a:noFill/>
                </a:ln>
              </a:rPr>
              <a:t/>
            </a:r>
            <a:br>
              <a:rPr dirty="0">
                <a:ln>
                  <a:noFill/>
                </a:ln>
              </a:rPr>
            </a:br>
            <a:r>
              <a:rPr sz="1200" dirty="0">
                <a:ln>
                  <a:noFill/>
                </a:ln>
              </a:rPr>
              <a:t>December 12, 1805-May 24, 1879</a:t>
            </a:r>
            <a:endParaRPr sz="1600" dirty="0">
              <a:ln>
                <a:noFill/>
              </a:ln>
            </a:endParaRPr>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417px-Frederick_Douglass_portrait.jpg"/>
          <p:cNvPicPr>
            <a:picLocks noGrp="1" noChangeAspect="1"/>
          </p:cNvPicPr>
          <p:nvPr>
            <p:ph sz="quarter" idx="1"/>
          </p:nvPr>
        </p:nvPicPr>
        <p:blipFill>
          <a:blip r:embed="rId2" cstate="print"/>
          <a:stretch>
            <a:fillRect/>
          </a:stretch>
        </p:blipFill>
        <p:spPr>
          <a:xfrm>
            <a:off x="475895" y="381000"/>
            <a:ext cx="4114800" cy="5910708"/>
          </a:xfrm>
          <a:prstGeom prst="ellipse">
            <a:avLst/>
          </a:prstGeom>
          <a:effectLst>
            <a:softEdge rad="112500"/>
          </a:effectLst>
        </p:spPr>
      </p:pic>
      <p:sp>
        <p:nvSpPr>
          <p:cNvPr id="3" name="Text Placeholder 2"/>
          <p:cNvSpPr>
            <a:spLocks noGrp="1"/>
          </p:cNvSpPr>
          <p:nvPr>
            <p:ph type="body" idx="2"/>
          </p:nvPr>
        </p:nvSpPr>
        <p:spPr>
          <a:xfrm>
            <a:off x="5079820" y="1600200"/>
            <a:ext cx="3686355" cy="4691508"/>
          </a:xfrm>
        </p:spPr>
        <p:txBody>
          <a:bodyPr>
            <a:noAutofit/>
          </a:bodyPr>
          <a:lstStyle/>
          <a:p>
            <a:pPr algn="ctr" eaLnBrk="1" hangingPunct="1">
              <a:lnSpc>
                <a:spcPct val="180000"/>
              </a:lnSpc>
            </a:pPr>
            <a:r>
              <a:rPr lang="en-US" sz="1500" dirty="0"/>
              <a:t>Frederick Douglas was an American</a:t>
            </a:r>
            <a:r>
              <a:rPr lang="en-US" sz="1500" dirty="0" smtClean="0"/>
              <a:t> social </a:t>
            </a:r>
            <a:r>
              <a:rPr lang="en-US" sz="1500" dirty="0"/>
              <a:t>reformer, orator, writer, and statesman.  After he escaped from </a:t>
            </a:r>
            <a:r>
              <a:rPr lang="en-US" sz="1500" dirty="0" smtClean="0"/>
              <a:t>slavery, </a:t>
            </a:r>
            <a:r>
              <a:rPr lang="en-US" sz="1500" dirty="0"/>
              <a:t>he became a leader of the abolitionist movement. He was inspired by  William Lloyd </a:t>
            </a:r>
            <a:r>
              <a:rPr lang="en-US" sz="1500" dirty="0" smtClean="0"/>
              <a:t>Garrison’s newspaper. </a:t>
            </a:r>
            <a:r>
              <a:rPr lang="en-US" sz="1500" dirty="0"/>
              <a:t>After a speech that Douglass gave, Garrison hired Douglass as a traveling</a:t>
            </a:r>
            <a:r>
              <a:rPr lang="en-US" sz="1500" dirty="0" smtClean="0"/>
              <a:t> speaker. </a:t>
            </a:r>
            <a:r>
              <a:rPr lang="en-US" sz="1500" dirty="0"/>
              <a:t>Frederick Douglass thought the constitution was a proslavery document because it allowed slavery.</a:t>
            </a:r>
          </a:p>
        </p:txBody>
      </p:sp>
      <p:sp>
        <p:nvSpPr>
          <p:cNvPr id="4" name="Title 3"/>
          <p:cNvSpPr>
            <a:spLocks noGrp="1"/>
          </p:cNvSpPr>
          <p:nvPr>
            <p:ph type="title"/>
          </p:nvPr>
        </p:nvSpPr>
        <p:spPr>
          <a:xfrm>
            <a:off x="5079820" y="457200"/>
            <a:ext cx="3683180" cy="1066800"/>
          </a:xfrm>
        </p:spPr>
        <p:txBody>
          <a:bodyPr wrap="square" rIns="91440" bIns="45720" numCol="1" compatLnSpc="1">
            <a:prstTxWarp prst="textNoShape">
              <a:avLst/>
            </a:prstTxWarp>
          </a:bodyPr>
          <a:lstStyle/>
          <a:p>
            <a:pPr algn="ctr" eaLnBrk="1" hangingPunct="1"/>
            <a:r>
              <a:rPr sz="3300" dirty="0">
                <a:ln>
                  <a:noFill/>
                </a:ln>
                <a:solidFill>
                  <a:srgbClr val="FFFF00"/>
                </a:solidFill>
              </a:rPr>
              <a:t>Frederick Douglass</a:t>
            </a:r>
            <a:r>
              <a:rPr dirty="0">
                <a:ln>
                  <a:noFill/>
                </a:ln>
              </a:rPr>
              <a:t/>
            </a:r>
            <a:br>
              <a:rPr dirty="0">
                <a:ln>
                  <a:noFill/>
                </a:ln>
              </a:rPr>
            </a:br>
            <a:r>
              <a:rPr sz="1200" dirty="0">
                <a:ln>
                  <a:noFill/>
                </a:ln>
              </a:rPr>
              <a:t>February 17, 1818-February 20, 1895</a:t>
            </a:r>
            <a:endParaRPr sz="1600" dirty="0">
              <a:ln>
                <a:noFill/>
              </a:ln>
            </a:endParaRPr>
          </a:p>
        </p:txBody>
      </p:sp>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1354</TotalTime>
  <Words>1204</Words>
  <Application>Microsoft Macintosh PowerPoint</Application>
  <PresentationFormat>On-screen Show (4:3)</PresentationFormat>
  <Paragraphs>123</Paragraphs>
  <Slides>25</Slides>
  <Notes>0</Notes>
  <HiddenSlides>0</HiddenSlides>
  <MMClips>0</MMClips>
  <ScaleCrop>false</ScaleCrop>
  <HeadingPairs>
    <vt:vector size="4" baseType="variant">
      <vt:variant>
        <vt:lpstr>Design Template</vt:lpstr>
      </vt:variant>
      <vt:variant>
        <vt:i4>1</vt:i4>
      </vt:variant>
      <vt:variant>
        <vt:lpstr>Slide Titles</vt:lpstr>
      </vt:variant>
      <vt:variant>
        <vt:i4>25</vt:i4>
      </vt:variant>
    </vt:vector>
  </HeadingPairs>
  <TitlesOfParts>
    <vt:vector size="26" baseType="lpstr">
      <vt:lpstr>Office Theme</vt:lpstr>
      <vt:lpstr>DO NOW</vt:lpstr>
      <vt:lpstr>The Abolitionist Movement and Compromises over Slavery</vt:lpstr>
      <vt:lpstr>Learning Goals</vt:lpstr>
      <vt:lpstr>Words to Know Today</vt:lpstr>
      <vt:lpstr>Take out your iPads</vt:lpstr>
      <vt:lpstr>PART 1: ABOLITIONISTS</vt:lpstr>
      <vt:lpstr>Abolitionist Issues</vt:lpstr>
      <vt:lpstr>William Lloyd Garrison December 12, 1805-May 24, 1879</vt:lpstr>
      <vt:lpstr>Frederick Douglass February 17, 1818-February 20, 1895</vt:lpstr>
      <vt:lpstr>Harriet Tubman c. 1820 or 1821 – March 10, 1913</vt:lpstr>
      <vt:lpstr>John Brown May 9, 1800-December  2, 1859</vt:lpstr>
      <vt:lpstr>EXIT TICKET</vt:lpstr>
      <vt:lpstr>DO NOW</vt:lpstr>
      <vt:lpstr>PART 2: COMPROMISES OVER SLAVERY</vt:lpstr>
      <vt:lpstr>Learning Goals</vt:lpstr>
      <vt:lpstr>Words to Know Today</vt:lpstr>
      <vt:lpstr>Missouri Compromise of 1820</vt:lpstr>
      <vt:lpstr>Missouri Compromise of 1820</vt:lpstr>
      <vt:lpstr>Slide 19</vt:lpstr>
      <vt:lpstr>Slide 20</vt:lpstr>
      <vt:lpstr>Slide 21</vt:lpstr>
      <vt:lpstr>Slide 22</vt:lpstr>
      <vt:lpstr>Slide 23</vt:lpstr>
      <vt:lpstr>Slide 24</vt:lpstr>
      <vt:lpstr>Slide 25</vt:lpstr>
    </vt:vector>
  </TitlesOfParts>
  <Company>Durham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Abolitionist Movement and Compromises over Slavery</dc:title>
  <dc:creator>Durham Public Schools</dc:creator>
  <cp:lastModifiedBy>Durham Public Schools</cp:lastModifiedBy>
  <cp:revision>7</cp:revision>
  <cp:lastPrinted>2014-01-09T13:51:05Z</cp:lastPrinted>
  <dcterms:created xsi:type="dcterms:W3CDTF">2014-01-10T12:51:08Z</dcterms:created>
  <dcterms:modified xsi:type="dcterms:W3CDTF">2014-01-10T19:04:11Z</dcterms:modified>
</cp:coreProperties>
</file>