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4"/>
  </p:handout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6" r:id="rId9"/>
    <p:sldId id="267" r:id="rId10"/>
    <p:sldId id="265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9237A-6894-2E41-901D-E534D742E1EE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9794A-320D-0647-BD3D-F89305E0A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A597-72E9-4D4F-81AC-3A0F38A27F89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F67-D96A-2847-B83B-2C8424A77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A597-72E9-4D4F-81AC-3A0F38A27F89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F67-D96A-2847-B83B-2C8424A77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A597-72E9-4D4F-81AC-3A0F38A27F89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F67-D96A-2847-B83B-2C8424A77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A597-72E9-4D4F-81AC-3A0F38A27F89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F67-D96A-2847-B83B-2C8424A77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A597-72E9-4D4F-81AC-3A0F38A27F89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F67-D96A-2847-B83B-2C8424A77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A597-72E9-4D4F-81AC-3A0F38A27F89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F67-D96A-2847-B83B-2C8424A77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A597-72E9-4D4F-81AC-3A0F38A27F89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F67-D96A-2847-B83B-2C8424A77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A597-72E9-4D4F-81AC-3A0F38A27F89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F67-D96A-2847-B83B-2C8424A77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A597-72E9-4D4F-81AC-3A0F38A27F89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F67-D96A-2847-B83B-2C8424A77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A597-72E9-4D4F-81AC-3A0F38A27F89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F67-D96A-2847-B83B-2C8424A77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A597-72E9-4D4F-81AC-3A0F38A27F89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F67-D96A-2847-B83B-2C8424A77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w Cen MT"/>
              </a:defRPr>
            </a:lvl1pPr>
          </a:lstStyle>
          <a:p>
            <a:fld id="{40D5A597-72E9-4D4F-81AC-3A0F38A27F89}" type="datetimeFigureOut">
              <a:rPr lang="en-US" smtClean="0"/>
              <a:pPr/>
              <a:t>3/26/14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w Cen M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w Cen MT"/>
              </a:defRPr>
            </a:lvl1pPr>
          </a:lstStyle>
          <a:p>
            <a:fld id="{1D23BF67-D96A-2847-B83B-2C8424A774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w Cen M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w Cen M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w Cen M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w Cen M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w Cen M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w Cen M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ouNv9pluZx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.gl/nXsalQ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.gl/nXsal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DO NOW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What were the </a:t>
            </a:r>
            <a:r>
              <a:rPr lang="en-US" sz="5000" b="1" u="sng" dirty="0" smtClean="0"/>
              <a:t>two main reasons</a:t>
            </a:r>
            <a:r>
              <a:rPr lang="en-US" sz="5000" b="1" dirty="0" smtClean="0"/>
              <a:t> </a:t>
            </a:r>
            <a:r>
              <a:rPr lang="en-US" sz="5000" dirty="0" smtClean="0"/>
              <a:t>Woodrow Wilson asked Congress to declare war against Germany?</a:t>
            </a:r>
            <a:endParaRPr lang="en-US" sz="5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ouNv9pluZxg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Assignment - Together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read the section “Mobilizing for War” together.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5300" dirty="0" smtClean="0">
                <a:hlinkClick r:id="rId2"/>
              </a:rPr>
              <a:t>http://goo.gl/</a:t>
            </a:r>
            <a:r>
              <a:rPr lang="en-US" sz="5300" dirty="0" smtClean="0">
                <a:hlinkClick r:id="rId2"/>
              </a:rPr>
              <a:t>nXsalQ</a:t>
            </a:r>
            <a:endParaRPr lang="en-US" sz="5300" dirty="0" smtClean="0"/>
          </a:p>
          <a:p>
            <a:endParaRPr lang="en-US" dirty="0" smtClean="0"/>
          </a:p>
          <a:p>
            <a:r>
              <a:rPr lang="en-US" dirty="0" smtClean="0"/>
              <a:t>Cite your answer with the page # and paragraph # where you found your answer.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Assignment – On Your Own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0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Read the remainder of the packet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Answer</a:t>
            </a:r>
            <a:r>
              <a:rPr lang="en-US" dirty="0" smtClean="0"/>
              <a:t> </a:t>
            </a:r>
            <a:r>
              <a:rPr lang="en-US" dirty="0" smtClean="0"/>
              <a:t>the questions that are on the </a:t>
            </a:r>
            <a:r>
              <a:rPr lang="en-US" dirty="0" err="1" smtClean="0"/>
              <a:t>iPad</a:t>
            </a:r>
            <a:r>
              <a:rPr lang="en-US" dirty="0" smtClean="0"/>
              <a:t> using your book (pages 2 &amp; 3).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4824" dirty="0" smtClean="0">
                <a:hlinkClick r:id="rId2"/>
              </a:rPr>
              <a:t>http://goo.gl/</a:t>
            </a:r>
            <a:r>
              <a:rPr lang="en-US" sz="4824" dirty="0" smtClean="0">
                <a:hlinkClick r:id="rId2"/>
              </a:rPr>
              <a:t>nXsalQ</a:t>
            </a:r>
            <a:endParaRPr lang="en-US" sz="4824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Cite your answer with the page # and paragraph # where you found your answer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Page 4 </a:t>
            </a:r>
            <a:r>
              <a:rPr lang="en-US" dirty="0" smtClean="0"/>
              <a:t>is separate from your reading, so you will not need to cite your answer.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Handwriting - Dakota"/>
                <a:cs typeface="Handwriting - Dakota"/>
              </a:rPr>
              <a:t>Life on the Home Front:</a:t>
            </a:r>
            <a:br>
              <a:rPr lang="en-US" dirty="0" smtClean="0">
                <a:solidFill>
                  <a:srgbClr val="FF0000"/>
                </a:solidFill>
                <a:latin typeface="Handwriting - Dakota"/>
                <a:cs typeface="Handwriting - Dakota"/>
              </a:rPr>
            </a:br>
            <a:r>
              <a:rPr lang="en-US" dirty="0" smtClean="0">
                <a:solidFill>
                  <a:srgbClr val="FF0000"/>
                </a:solidFill>
                <a:latin typeface="Handwriting - Dakota"/>
                <a:cs typeface="Handwriting - Dakota"/>
              </a:rPr>
              <a:t>America During World War I</a:t>
            </a:r>
            <a:endParaRPr lang="en-US" dirty="0">
              <a:solidFill>
                <a:srgbClr val="FF0000"/>
              </a:solidFill>
              <a:latin typeface="Handwriting - Dakota"/>
              <a:cs typeface="Handwriting - Dakot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25, 2014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EQ:</a:t>
            </a:r>
          </a:p>
          <a:p>
            <a:pPr lvl="1"/>
            <a:r>
              <a:rPr lang="en-US" dirty="0" smtClean="0"/>
              <a:t>How did Americans respond to war?</a:t>
            </a:r>
          </a:p>
          <a:p>
            <a:r>
              <a:rPr lang="en-US" dirty="0" smtClean="0"/>
              <a:t>LT:</a:t>
            </a:r>
          </a:p>
          <a:p>
            <a:pPr lvl="1"/>
            <a:r>
              <a:rPr lang="en-US" dirty="0" smtClean="0"/>
              <a:t>Examine the economic, political, social, and military impact of WWI on the U.S. home front.</a:t>
            </a:r>
          </a:p>
          <a:p>
            <a:r>
              <a:rPr lang="en-US" dirty="0" smtClean="0"/>
              <a:t>POU:</a:t>
            </a:r>
          </a:p>
          <a:p>
            <a:pPr lvl="1"/>
            <a:r>
              <a:rPr lang="en-US" dirty="0" smtClean="0"/>
              <a:t>I can describe the </a:t>
            </a:r>
            <a:r>
              <a:rPr lang="en-US" dirty="0"/>
              <a:t>impact of WWI on the economic, political, social, and military U.S. </a:t>
            </a:r>
            <a:r>
              <a:rPr lang="en-US" dirty="0" smtClean="0"/>
              <a:t>home front</a:t>
            </a:r>
            <a:r>
              <a:rPr lang="en-US" dirty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Mobilizing for War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39249" cy="496948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WWI cost the U.S. government $35.5 Billion</a:t>
            </a:r>
          </a:p>
          <a:p>
            <a:pPr lvl="1"/>
            <a:r>
              <a:rPr lang="en-US" dirty="0" smtClean="0"/>
              <a:t>Most of this was paid for by </a:t>
            </a:r>
            <a:r>
              <a:rPr lang="en-US" b="1" dirty="0" smtClean="0"/>
              <a:t>war bonds</a:t>
            </a:r>
            <a:r>
              <a:rPr lang="en-US" dirty="0" smtClean="0"/>
              <a:t> (loans made by civilians to the government)</a:t>
            </a:r>
          </a:p>
          <a:p>
            <a:r>
              <a:rPr lang="en-US" dirty="0" smtClean="0"/>
              <a:t>Everyone went to work</a:t>
            </a:r>
          </a:p>
          <a:p>
            <a:pPr lvl="1"/>
            <a:r>
              <a:rPr lang="en-US" dirty="0" smtClean="0"/>
              <a:t>Women entered the workforce in huge numbers</a:t>
            </a:r>
          </a:p>
          <a:p>
            <a:pPr lvl="1"/>
            <a:r>
              <a:rPr lang="en-US" dirty="0" smtClean="0"/>
              <a:t>Children even helped out at school!</a:t>
            </a:r>
          </a:p>
          <a:p>
            <a:r>
              <a:rPr lang="en-US" dirty="0" smtClean="0"/>
              <a:t>The government regulated prices and materials to save for war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1295" y="1600200"/>
            <a:ext cx="308550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Propaganda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20671" cy="4904696"/>
          </a:xfrm>
        </p:spPr>
        <p:txBody>
          <a:bodyPr/>
          <a:lstStyle/>
          <a:p>
            <a:r>
              <a:rPr lang="en-US" dirty="0" smtClean="0"/>
              <a:t>Propaganda Definition:</a:t>
            </a:r>
          </a:p>
          <a:p>
            <a:pPr lvl="1"/>
            <a:r>
              <a:rPr lang="en-US" dirty="0" smtClean="0"/>
              <a:t>Opinions expressed for the purpose of influencing the actions of others</a:t>
            </a:r>
          </a:p>
          <a:p>
            <a:r>
              <a:rPr lang="en-US" dirty="0" smtClean="0"/>
              <a:t>The U.S. produced movies, posters, photographs, magazines, and pamphlets to increase patriotism</a:t>
            </a:r>
            <a:endParaRPr lang="en-U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308100"/>
            <a:ext cx="32766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Intolerance and Suspicion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34" y="1600200"/>
            <a:ext cx="8414666" cy="5073149"/>
          </a:xfrm>
        </p:spPr>
        <p:txBody>
          <a:bodyPr>
            <a:normAutofit/>
          </a:bodyPr>
          <a:lstStyle/>
          <a:p>
            <a:r>
              <a:rPr lang="en-US" b="1" dirty="0" smtClean="0"/>
              <a:t>Espionage Act</a:t>
            </a:r>
            <a:r>
              <a:rPr lang="en-US" dirty="0" smtClean="0"/>
              <a:t> (1917) and </a:t>
            </a:r>
            <a:r>
              <a:rPr lang="en-US" b="1" dirty="0" smtClean="0"/>
              <a:t>Sedition Act</a:t>
            </a:r>
            <a:r>
              <a:rPr lang="en-US" dirty="0" smtClean="0"/>
              <a:t> (1918)</a:t>
            </a:r>
          </a:p>
          <a:p>
            <a:pPr lvl="1"/>
            <a:r>
              <a:rPr lang="en-US" dirty="0" smtClean="0"/>
              <a:t>Set heavy fines and long prison terms for antiwar activities</a:t>
            </a:r>
          </a:p>
          <a:p>
            <a:pPr lvl="1"/>
            <a:r>
              <a:rPr lang="en-US" dirty="0" smtClean="0"/>
              <a:t>Made it illegal to criticize the war effort</a:t>
            </a:r>
          </a:p>
          <a:p>
            <a:pPr lvl="1"/>
            <a:r>
              <a:rPr lang="en-US" dirty="0" smtClean="0"/>
              <a:t>Hundreds went to jail</a:t>
            </a:r>
          </a:p>
          <a:p>
            <a:r>
              <a:rPr lang="en-US" b="1" i="1" dirty="0" err="1" smtClean="0"/>
              <a:t>Schenck</a:t>
            </a:r>
            <a:r>
              <a:rPr lang="en-US" b="1" i="1" dirty="0" smtClean="0"/>
              <a:t> vs. United States</a:t>
            </a:r>
          </a:p>
          <a:p>
            <a:pPr lvl="1"/>
            <a:r>
              <a:rPr lang="en-US" dirty="0" smtClean="0"/>
              <a:t>The Supreme Court upheld these laws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Jobs, Migration, and Sickness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Women and African-Americans filled jobs left by white men who went to war</a:t>
            </a:r>
          </a:p>
          <a:p>
            <a:r>
              <a:rPr lang="en-US" b="1" dirty="0" smtClean="0"/>
              <a:t>The Great Migration</a:t>
            </a:r>
          </a:p>
          <a:p>
            <a:pPr lvl="1"/>
            <a:r>
              <a:rPr lang="en-US" dirty="0" smtClean="0"/>
              <a:t>Over 500,000 African-Americans moved away from the south to northern cities to work</a:t>
            </a:r>
          </a:p>
          <a:p>
            <a:r>
              <a:rPr lang="en-US" b="1" dirty="0" smtClean="0"/>
              <a:t>The Flu Epidemic of 1918</a:t>
            </a:r>
          </a:p>
          <a:p>
            <a:pPr lvl="1"/>
            <a:r>
              <a:rPr lang="en-US" dirty="0" smtClean="0"/>
              <a:t>Spread around the world by soldiers</a:t>
            </a:r>
          </a:p>
          <a:p>
            <a:pPr lvl="1"/>
            <a:r>
              <a:rPr lang="en-US" dirty="0" smtClean="0"/>
              <a:t>In two years, it killed more than 20 million people around the world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DO NOW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300" dirty="0" smtClean="0"/>
              <a:t>What were</a:t>
            </a:r>
            <a:r>
              <a:rPr lang="en-US" sz="6300" dirty="0" smtClean="0"/>
              <a:t> </a:t>
            </a:r>
            <a:r>
              <a:rPr lang="en-US" sz="6300" b="1" u="sng" dirty="0" smtClean="0"/>
              <a:t>two effects</a:t>
            </a:r>
            <a:r>
              <a:rPr lang="en-US" sz="6300" b="1" dirty="0" smtClean="0"/>
              <a:t> </a:t>
            </a:r>
            <a:r>
              <a:rPr lang="en-US" sz="6300" dirty="0" smtClean="0"/>
              <a:t>of </a:t>
            </a:r>
            <a:r>
              <a:rPr lang="en-US" sz="6300" dirty="0" smtClean="0"/>
              <a:t>World War I on the American home front?</a:t>
            </a:r>
            <a:endParaRPr lang="en-US" sz="6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EQ:</a:t>
            </a:r>
          </a:p>
          <a:p>
            <a:pPr lvl="1"/>
            <a:r>
              <a:rPr lang="en-US" dirty="0" smtClean="0"/>
              <a:t>How did Americans respond to war?</a:t>
            </a:r>
          </a:p>
          <a:p>
            <a:r>
              <a:rPr lang="en-US" dirty="0" smtClean="0"/>
              <a:t>LT:</a:t>
            </a:r>
          </a:p>
          <a:p>
            <a:pPr lvl="1"/>
            <a:r>
              <a:rPr lang="en-US" dirty="0" smtClean="0"/>
              <a:t>Examine the economic, political, social, and military impact of WWI on the U.S. home front.</a:t>
            </a:r>
          </a:p>
          <a:p>
            <a:r>
              <a:rPr lang="en-US" dirty="0" smtClean="0"/>
              <a:t>POU:</a:t>
            </a:r>
          </a:p>
          <a:p>
            <a:pPr lvl="1"/>
            <a:r>
              <a:rPr lang="en-US" dirty="0" smtClean="0"/>
              <a:t>I can describe the </a:t>
            </a:r>
            <a:r>
              <a:rPr lang="en-US" dirty="0"/>
              <a:t>impact of WWI on the economic, political, social, and military U.S. </a:t>
            </a:r>
            <a:r>
              <a:rPr lang="en-US" dirty="0" smtClean="0"/>
              <a:t>home front</a:t>
            </a:r>
            <a:r>
              <a:rPr lang="en-US" dirty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486</Words>
  <Application>Microsoft Macintosh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DO NOW</vt:lpstr>
      <vt:lpstr>Life on the Home Front: America During World War I</vt:lpstr>
      <vt:lpstr>Learning Goals</vt:lpstr>
      <vt:lpstr>Mobilizing for War</vt:lpstr>
      <vt:lpstr>Propaganda</vt:lpstr>
      <vt:lpstr>Intolerance and Suspicion</vt:lpstr>
      <vt:lpstr>Jobs, Migration, and Sickness</vt:lpstr>
      <vt:lpstr>DO NOW</vt:lpstr>
      <vt:lpstr>Learning Goals</vt:lpstr>
      <vt:lpstr>Video</vt:lpstr>
      <vt:lpstr>Assignment - Together</vt:lpstr>
      <vt:lpstr>Assignment – On Your Own</vt:lpstr>
    </vt:vector>
  </TitlesOfParts>
  <Company>Durham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Durham Public Schools</dc:creator>
  <cp:lastModifiedBy>Durham Public Schools</cp:lastModifiedBy>
  <cp:revision>3</cp:revision>
  <cp:lastPrinted>2014-03-25T12:59:14Z</cp:lastPrinted>
  <dcterms:created xsi:type="dcterms:W3CDTF">2014-03-26T12:45:41Z</dcterms:created>
  <dcterms:modified xsi:type="dcterms:W3CDTF">2014-03-26T13:01:26Z</dcterms:modified>
</cp:coreProperties>
</file>