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2"/>
  </p:handoutMasterIdLst>
  <p:sldIdLst>
    <p:sldId id="264" r:id="rId2"/>
    <p:sldId id="265" r:id="rId3"/>
    <p:sldId id="256" r:id="rId4"/>
    <p:sldId id="257" r:id="rId5"/>
    <p:sldId id="260" r:id="rId6"/>
    <p:sldId id="261" r:id="rId7"/>
    <p:sldId id="258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31" autoAdjust="0"/>
    <p:restoredTop sz="94614" autoAdjust="0"/>
  </p:normalViewPr>
  <p:slideViewPr>
    <p:cSldViewPr snapToGrid="0" snapToObjects="1">
      <p:cViewPr varScale="1">
        <p:scale>
          <a:sx n="103" d="100"/>
          <a:sy n="103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59304-1E5E-E84F-9627-2F336CAAF681}" type="datetimeFigureOut">
              <a:rPr lang="en-US" smtClean="0"/>
              <a:t>4/25/14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2073A-E449-AF48-887D-FE73061599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934B-6349-9646-B14F-01830BFCD49A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1D35-E0B9-BD4B-8687-8D4E01E5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91C3934B-6349-9646-B14F-01830BFCD49A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A4001D35-E0B9-BD4B-8687-8D4E01E58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DO NOW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700" dirty="0" smtClean="0"/>
              <a:t>	How did women </a:t>
            </a:r>
            <a:r>
              <a:rPr lang="en-US" sz="6700" i="1" dirty="0" smtClean="0"/>
              <a:t>contribute </a:t>
            </a:r>
            <a:r>
              <a:rPr lang="en-US" sz="6700" dirty="0" smtClean="0"/>
              <a:t>to the war effort during the Second World War?</a:t>
            </a:r>
            <a:endParaRPr lang="en-US" sz="6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8064A2"/>
                </a:solidFill>
              </a:rPr>
              <a:t>Korematsu</a:t>
            </a:r>
            <a:r>
              <a:rPr lang="en-US" b="1" i="1" dirty="0" smtClean="0">
                <a:solidFill>
                  <a:srgbClr val="8064A2"/>
                </a:solidFill>
              </a:rPr>
              <a:t> </a:t>
            </a:r>
            <a:r>
              <a:rPr lang="en-US" b="1" i="1" dirty="0" err="1" smtClean="0">
                <a:solidFill>
                  <a:srgbClr val="8064A2"/>
                </a:solidFill>
              </a:rPr>
              <a:t>v</a:t>
            </a:r>
            <a:r>
              <a:rPr lang="en-US" b="1" i="1" dirty="0" smtClean="0">
                <a:solidFill>
                  <a:srgbClr val="8064A2"/>
                </a:solidFill>
              </a:rPr>
              <a:t>. the United States (1944)</a:t>
            </a:r>
            <a:endParaRPr lang="en-US" b="1" i="1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478588" cy="30001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Fred </a:t>
            </a:r>
            <a:r>
              <a:rPr lang="en-US" dirty="0" err="1" smtClean="0"/>
              <a:t>Korematsu</a:t>
            </a:r>
            <a:r>
              <a:rPr lang="en-US" dirty="0" smtClean="0"/>
              <a:t> was a Japanese-American who was forced to leave his home and move to an internment camp</a:t>
            </a:r>
          </a:p>
          <a:p>
            <a:r>
              <a:rPr lang="en-US" dirty="0" smtClean="0"/>
              <a:t>He sued the U.S. government, saying it violated his rights</a:t>
            </a:r>
          </a:p>
          <a:p>
            <a:r>
              <a:rPr lang="en-US" dirty="0" smtClean="0"/>
              <a:t>The Supreme Court said that need to protect Americans was greater than </a:t>
            </a:r>
            <a:r>
              <a:rPr lang="en-US" dirty="0" err="1" smtClean="0"/>
              <a:t>Korematsu’s</a:t>
            </a:r>
            <a:r>
              <a:rPr lang="en-US" dirty="0" smtClean="0"/>
              <a:t> rights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4600399"/>
            <a:ext cx="8229600" cy="1525764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9BBB59"/>
                </a:solidFill>
              </a:rPr>
              <a:t>Do you agree with </a:t>
            </a:r>
            <a:r>
              <a:rPr lang="en-US" i="1" dirty="0" err="1" smtClean="0">
                <a:solidFill>
                  <a:srgbClr val="9BBB59"/>
                </a:solidFill>
              </a:rPr>
              <a:t>Korematsu</a:t>
            </a:r>
            <a:r>
              <a:rPr lang="en-US" i="1" dirty="0" smtClean="0">
                <a:solidFill>
                  <a:srgbClr val="9BBB59"/>
                </a:solidFill>
              </a:rPr>
              <a:t> or the U.S. government?</a:t>
            </a:r>
          </a:p>
          <a:p>
            <a:pPr lvl="1"/>
            <a:r>
              <a:rPr lang="en-US" i="1" dirty="0" smtClean="0"/>
              <a:t>ASSIGNMENT: Read the arguments of both sides. We will discuss each. You will then present </a:t>
            </a:r>
            <a:r>
              <a:rPr lang="en-US" i="1" u="sng" dirty="0" smtClean="0"/>
              <a:t>your own</a:t>
            </a:r>
            <a:r>
              <a:rPr lang="en-US" i="1" dirty="0" smtClean="0"/>
              <a:t> argument about this case!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5788" y="1600200"/>
            <a:ext cx="1751012" cy="225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LINKS FOR TODAY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ONE</a:t>
            </a:r>
          </a:p>
          <a:p>
            <a:pPr lvl="1">
              <a:buNone/>
            </a:pPr>
            <a:r>
              <a:rPr lang="en-US" sz="6200" dirty="0" smtClean="0">
                <a:solidFill>
                  <a:srgbClr val="8064A2"/>
                </a:solidFill>
              </a:rPr>
              <a:t>http://goo.gl/</a:t>
            </a:r>
            <a:r>
              <a:rPr lang="en-US" sz="6200" dirty="0" smtClean="0">
                <a:solidFill>
                  <a:srgbClr val="8064A2"/>
                </a:solidFill>
              </a:rPr>
              <a:t>q9sDT9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 TWO</a:t>
            </a:r>
          </a:p>
          <a:p>
            <a:pPr lvl="1">
              <a:buNone/>
            </a:pPr>
            <a:r>
              <a:rPr lang="en-US" sz="6200" dirty="0" smtClean="0">
                <a:solidFill>
                  <a:schemeClr val="accent4"/>
                </a:solidFill>
              </a:rPr>
              <a:t>http://goo.gl/</a:t>
            </a:r>
            <a:r>
              <a:rPr lang="en-US" sz="6200" dirty="0" smtClean="0">
                <a:solidFill>
                  <a:schemeClr val="accent4"/>
                </a:solidFill>
              </a:rPr>
              <a:t>uJTgRF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 bwMode="auto">
          <a:xfrm>
            <a:off x="2164107" y="0"/>
            <a:ext cx="48206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7628"/>
            <a:ext cx="7772400" cy="2538571"/>
          </a:xfrm>
        </p:spPr>
        <p:txBody>
          <a:bodyPr>
            <a:noAutofit/>
          </a:bodyPr>
          <a:lstStyle/>
          <a:p>
            <a:r>
              <a:rPr lang="en-US" sz="6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Home Front during </a:t>
            </a:r>
            <a:br>
              <a:rPr lang="en-US" sz="6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6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Second World War</a:t>
            </a:r>
            <a:endParaRPr lang="en-US" sz="6300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9BBB59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April 25, 2014</a:t>
            </a:r>
            <a:endParaRPr lang="en-US" sz="3800" b="1" dirty="0">
              <a:solidFill>
                <a:srgbClr val="9BBB59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Learning Goals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13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EQ</a:t>
            </a:r>
          </a:p>
          <a:p>
            <a:pPr lvl="1"/>
            <a:r>
              <a:rPr lang="en-US" dirty="0" smtClean="0"/>
              <a:t>How did WWII impact Americans at home?</a:t>
            </a:r>
          </a:p>
          <a:p>
            <a:r>
              <a:rPr lang="en-US" dirty="0" err="1" smtClean="0">
                <a:solidFill>
                  <a:srgbClr val="9BBB59"/>
                </a:solidFill>
              </a:rPr>
              <a:t>LTs</a:t>
            </a:r>
            <a:endParaRPr lang="en-US" dirty="0" smtClean="0">
              <a:solidFill>
                <a:srgbClr val="9BBB59"/>
              </a:solidFill>
            </a:endParaRPr>
          </a:p>
          <a:p>
            <a:pPr lvl="1"/>
            <a:r>
              <a:rPr lang="en-US" dirty="0" smtClean="0"/>
              <a:t>Describe wartime production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during the war.</a:t>
            </a:r>
          </a:p>
          <a:p>
            <a:pPr lvl="1"/>
            <a:r>
              <a:rPr lang="en-US" dirty="0" smtClean="0"/>
              <a:t>Explain the opportunities for women and minorities during the war.</a:t>
            </a:r>
          </a:p>
          <a:p>
            <a:pPr lvl="1"/>
            <a:r>
              <a:rPr lang="en-US" dirty="0" smtClean="0"/>
              <a:t>Clearly define an argument for or against </a:t>
            </a:r>
            <a:r>
              <a:rPr lang="en-US" b="1" dirty="0" smtClean="0">
                <a:solidFill>
                  <a:srgbClr val="8064A2"/>
                </a:solidFill>
              </a:rPr>
              <a:t>Japanese-American internment</a:t>
            </a:r>
            <a:r>
              <a:rPr lang="en-US" dirty="0" smtClean="0">
                <a:solidFill>
                  <a:srgbClr val="8064A2"/>
                </a:solidFill>
              </a:rPr>
              <a:t> </a:t>
            </a:r>
            <a:r>
              <a:rPr lang="en-US" dirty="0" smtClean="0"/>
              <a:t>during the war.</a:t>
            </a:r>
          </a:p>
          <a:p>
            <a:r>
              <a:rPr lang="en-US" dirty="0" err="1" smtClean="0">
                <a:solidFill>
                  <a:srgbClr val="9BBB59"/>
                </a:solidFill>
              </a:rPr>
              <a:t>POUs</a:t>
            </a:r>
            <a:endParaRPr lang="en-US" dirty="0" smtClean="0">
              <a:solidFill>
                <a:srgbClr val="9BBB59"/>
              </a:solidFill>
            </a:endParaRPr>
          </a:p>
          <a:p>
            <a:pPr lvl="1"/>
            <a:r>
              <a:rPr lang="en-US" dirty="0" smtClean="0"/>
              <a:t>I can describe the contributions to the war made by Americans on the home front.</a:t>
            </a:r>
          </a:p>
          <a:p>
            <a:pPr lvl="1"/>
            <a:r>
              <a:rPr lang="en-US" dirty="0" smtClean="0"/>
              <a:t>I can defend an argument for or against Japanese-American internment during the war.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Wartime Production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35715" cy="50342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9BBB59"/>
                </a:solidFill>
              </a:rPr>
              <a:t>War Production Board (WPB)</a:t>
            </a:r>
            <a:r>
              <a:rPr lang="en-US" b="1" dirty="0" smtClean="0"/>
              <a:t> </a:t>
            </a:r>
            <a:r>
              <a:rPr lang="en-US" dirty="0" smtClean="0"/>
              <a:t>organized the effort to make supplies 24 hours a day</a:t>
            </a:r>
          </a:p>
          <a:p>
            <a:r>
              <a:rPr lang="en-US" dirty="0" smtClean="0"/>
              <a:t>Factories made planes, tanks, weapons, parachutes, etc.</a:t>
            </a:r>
          </a:p>
          <a:p>
            <a:r>
              <a:rPr lang="en-US" dirty="0" smtClean="0"/>
              <a:t>Due to the need for raw materials, some things became scarce for other Americans</a:t>
            </a:r>
          </a:p>
          <a:p>
            <a:pPr lvl="1"/>
            <a:r>
              <a:rPr lang="en-US" dirty="0" smtClean="0"/>
              <a:t>No new cars were produced between 1942 and 1945</a:t>
            </a:r>
          </a:p>
          <a:p>
            <a:pPr lvl="1"/>
            <a:r>
              <a:rPr lang="en-US" dirty="0" smtClean="0"/>
              <a:t>Gasoline, tires, shoes, meat, and sugar were </a:t>
            </a:r>
            <a:r>
              <a:rPr lang="en-US" b="1" dirty="0" smtClean="0">
                <a:solidFill>
                  <a:srgbClr val="9BBB59"/>
                </a:solidFill>
              </a:rPr>
              <a:t>rationed</a:t>
            </a:r>
            <a:r>
              <a:rPr lang="en-US" dirty="0" smtClean="0">
                <a:solidFill>
                  <a:srgbClr val="9BBB59"/>
                </a:solidFill>
              </a:rPr>
              <a:t> </a:t>
            </a:r>
            <a:r>
              <a:rPr lang="en-US" dirty="0" smtClean="0"/>
              <a:t>(limited to a fixed amount for each family)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420" y="1833443"/>
            <a:ext cx="3193885" cy="446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64A2"/>
                </a:solidFill>
              </a:rPr>
              <a:t>Wartime Production by the Numbers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42918" cy="4891738"/>
          </a:xfrm>
        </p:spPr>
        <p:txBody>
          <a:bodyPr/>
          <a:lstStyle/>
          <a:p>
            <a:r>
              <a:rPr lang="en-US" dirty="0" smtClean="0"/>
              <a:t>By 1945:</a:t>
            </a:r>
          </a:p>
          <a:p>
            <a:pPr lvl="1"/>
            <a:r>
              <a:rPr lang="en-US" dirty="0" smtClean="0"/>
              <a:t>300,000 aircraft</a:t>
            </a:r>
          </a:p>
          <a:p>
            <a:pPr lvl="1"/>
            <a:r>
              <a:rPr lang="en-US" dirty="0" smtClean="0"/>
              <a:t>75,000 ships</a:t>
            </a:r>
          </a:p>
          <a:p>
            <a:pPr lvl="1"/>
            <a:r>
              <a:rPr lang="en-US" dirty="0" smtClean="0"/>
              <a:t>60% of all Allied ammunition</a:t>
            </a:r>
          </a:p>
          <a:p>
            <a:r>
              <a:rPr lang="en-US" dirty="0" smtClean="0"/>
              <a:t>Unemployment rates fell drastically</a:t>
            </a:r>
          </a:p>
          <a:p>
            <a:r>
              <a:rPr lang="en-US" dirty="0" smtClean="0"/>
              <a:t>GDP rose from $90.5 billion to $212 billion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4430" y="1417638"/>
            <a:ext cx="2974072" cy="23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118" y="4127776"/>
            <a:ext cx="3217758" cy="2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Opportunities for Women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90"/>
            <a:ext cx="4454157" cy="5364595"/>
          </a:xfrm>
        </p:spPr>
        <p:txBody>
          <a:bodyPr/>
          <a:lstStyle/>
          <a:p>
            <a:r>
              <a:rPr lang="en-US" dirty="0" smtClean="0"/>
              <a:t>Women entered the workforce by the millions</a:t>
            </a:r>
          </a:p>
          <a:p>
            <a:r>
              <a:rPr lang="en-US" dirty="0" smtClean="0"/>
              <a:t>Made munitions, ships, planes, etc.</a:t>
            </a:r>
          </a:p>
          <a:p>
            <a:r>
              <a:rPr lang="en-US" dirty="0" smtClean="0"/>
              <a:t>The U.S. promoted </a:t>
            </a:r>
            <a:r>
              <a:rPr lang="en-US" b="1" dirty="0" smtClean="0">
                <a:solidFill>
                  <a:schemeClr val="accent3"/>
                </a:solidFill>
              </a:rPr>
              <a:t>Rosie the Riveter</a:t>
            </a:r>
            <a:r>
              <a:rPr lang="en-US" dirty="0" smtClean="0"/>
              <a:t>, an image of a strong woman working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608" y="1516081"/>
            <a:ext cx="3605694" cy="466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07229" y="6200353"/>
            <a:ext cx="176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Rosie the Riveter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Opportunities for Minorities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9363" cy="49435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Over 1 million African Americans left the south to work in war industries</a:t>
            </a:r>
          </a:p>
          <a:p>
            <a:pPr lvl="1"/>
            <a:r>
              <a:rPr lang="en-US" dirty="0" smtClean="0"/>
              <a:t>Also led to racial tension in Northern cities</a:t>
            </a:r>
          </a:p>
          <a:p>
            <a:r>
              <a:rPr lang="en-US" dirty="0" smtClean="0"/>
              <a:t>120,000 Mexican immigrants came to the U.S. to work temporarily as part of the </a:t>
            </a:r>
            <a:r>
              <a:rPr lang="en-US" b="1" i="1" dirty="0" err="1" smtClean="0">
                <a:solidFill>
                  <a:srgbClr val="9BBB59"/>
                </a:solidFill>
              </a:rPr>
              <a:t>bracero</a:t>
            </a:r>
            <a:r>
              <a:rPr lang="en-US" b="1" i="1" dirty="0" smtClean="0">
                <a:solidFill>
                  <a:srgbClr val="9BBB59"/>
                </a:solidFill>
              </a:rPr>
              <a:t> program</a:t>
            </a:r>
            <a:endParaRPr lang="en-US" dirty="0" smtClean="0">
              <a:solidFill>
                <a:srgbClr val="9BBB59"/>
              </a:solidFill>
            </a:endParaRPr>
          </a:p>
          <a:p>
            <a:r>
              <a:rPr lang="en-US" dirty="0" smtClean="0"/>
              <a:t>46,000 Native Americans left reservations to work in war industries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9616" y="1600200"/>
            <a:ext cx="3443709" cy="482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Japanese-American Internment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191849" cy="504723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Executive Order 9066 </a:t>
            </a:r>
            <a:r>
              <a:rPr lang="en-US" dirty="0" smtClean="0"/>
              <a:t>ordered over110,000 Japanese Americans to be moved to </a:t>
            </a:r>
            <a:r>
              <a:rPr lang="en-US" b="1" dirty="0" smtClean="0">
                <a:solidFill>
                  <a:schemeClr val="accent3"/>
                </a:solidFill>
              </a:rPr>
              <a:t>internment camps</a:t>
            </a:r>
          </a:p>
          <a:p>
            <a:pPr lvl="1"/>
            <a:r>
              <a:rPr lang="en-US" dirty="0" smtClean="0"/>
              <a:t>One-room housing, very little privacy</a:t>
            </a:r>
          </a:p>
          <a:p>
            <a:pPr lvl="1"/>
            <a:r>
              <a:rPr lang="en-US" dirty="0" smtClean="0"/>
              <a:t>Kept under guard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The U.S. government was afraid that Japanese Americans were a threat to America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2831" y="2131477"/>
            <a:ext cx="3563483" cy="27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461</Words>
  <Application>Microsoft Macintosh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DO NOW</vt:lpstr>
      <vt:lpstr>LINKS FOR TODAY</vt:lpstr>
      <vt:lpstr>The Home Front during  the Second World War</vt:lpstr>
      <vt:lpstr>Learning Goals</vt:lpstr>
      <vt:lpstr>Wartime Production</vt:lpstr>
      <vt:lpstr>Wartime Production by the Numbers</vt:lpstr>
      <vt:lpstr>Opportunities for Women</vt:lpstr>
      <vt:lpstr>Opportunities for Minorities</vt:lpstr>
      <vt:lpstr>Japanese-American Internment</vt:lpstr>
      <vt:lpstr>Korematsu v. the United States (1944)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Home Front during  the Second World War</dc:title>
  <dc:creator>Durham Public Schools</dc:creator>
  <cp:lastModifiedBy>Durham Public Schools</cp:lastModifiedBy>
  <cp:revision>8</cp:revision>
  <cp:lastPrinted>2014-04-25T13:02:27Z</cp:lastPrinted>
  <dcterms:created xsi:type="dcterms:W3CDTF">2014-04-25T12:25:18Z</dcterms:created>
  <dcterms:modified xsi:type="dcterms:W3CDTF">2014-04-25T17:12:25Z</dcterms:modified>
</cp:coreProperties>
</file>