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7"/>
  </p:handoutMasterIdLst>
  <p:sldIdLst>
    <p:sldId id="265" r:id="rId2"/>
    <p:sldId id="271" r:id="rId3"/>
    <p:sldId id="256" r:id="rId4"/>
    <p:sldId id="260" r:id="rId5"/>
    <p:sldId id="257" r:id="rId6"/>
    <p:sldId id="258" r:id="rId7"/>
    <p:sldId id="261" r:id="rId8"/>
    <p:sldId id="270" r:id="rId9"/>
    <p:sldId id="269" r:id="rId10"/>
    <p:sldId id="262" r:id="rId11"/>
    <p:sldId id="266" r:id="rId12"/>
    <p:sldId id="268" r:id="rId13"/>
    <p:sldId id="264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3468D-D91E-7240-8468-90AB2EA623E0}" type="datetimeFigureOut">
              <a:rPr lang="en-US" smtClean="0"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9010-F5B6-A945-BBE8-73EB2141FE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BCCC-A6E1-FE48-BC98-5ADFEF546FDC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8C5-7379-B449-9076-0C8ED087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ED17BCCC-A6E1-FE48-BC98-5ADFEF546FDC}" type="datetimeFigureOut">
              <a:rPr lang="en-US" smtClean="0"/>
              <a:pPr/>
              <a:t>5/15/14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A4F168C5-7379-B449-9076-0C8ED0870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bbcjn4d1c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patricklasseter:Documents:Ole%20Miss%20Summer%202008:Five%20Day%20Lesson%20Plan:Five%20Day%20%233%20Non-Violent%20Worksheet.doc!OLE_LINK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 NOW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7800" dirty="0" smtClean="0"/>
              <a:t>Read the article you were given as you entered.</a:t>
            </a:r>
          </a:p>
          <a:p>
            <a:r>
              <a:rPr lang="en-US" sz="7800" dirty="0" smtClean="0"/>
              <a:t>What happened during the Royal Ice Cream Sit-in?</a:t>
            </a:r>
          </a:p>
          <a:p>
            <a:r>
              <a:rPr lang="en-US" sz="7800" dirty="0" smtClean="0"/>
              <a:t>How do you think this fits into the Civil Rights Movement?</a:t>
            </a:r>
            <a:endParaRPr lang="en-US" sz="7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Greensboro, NC Sit-ins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646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 Feb. 1, 1960, four black college students sat down at a whites-only lunch counter at Woolworth’s</a:t>
            </a:r>
          </a:p>
          <a:p>
            <a:r>
              <a:rPr lang="en-US" dirty="0" smtClean="0"/>
              <a:t>They refused to leave for the entire day and endured a lot of harassment</a:t>
            </a:r>
          </a:p>
          <a:p>
            <a:r>
              <a:rPr lang="en-US" dirty="0" smtClean="0"/>
              <a:t>They came back every day with even more demonstrators which grew to over 300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67" y="2257777"/>
            <a:ext cx="4052731" cy="271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Sit-ins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968" y="1600200"/>
            <a:ext cx="411083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Despite a bomb threat, Woolworth’s finally integrated</a:t>
            </a:r>
          </a:p>
          <a:p>
            <a:r>
              <a:rPr lang="en-US" dirty="0" smtClean="0"/>
              <a:t>Sit-ins like those in Greensboro began to happen throughout the </a:t>
            </a:r>
            <a:r>
              <a:rPr lang="en-US" dirty="0" smtClean="0"/>
              <a:t>country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0" y="2173111"/>
            <a:ext cx="4120659" cy="280204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Xbbcjn4d1cE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March on Washington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20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</a:t>
            </a:r>
            <a:r>
              <a:rPr lang="en-US" dirty="0" smtClean="0">
                <a:solidFill>
                  <a:srgbClr val="FFFF00"/>
                </a:solidFill>
              </a:rPr>
              <a:t>August 28, 1963</a:t>
            </a:r>
            <a:r>
              <a:rPr lang="en-US" dirty="0" smtClean="0"/>
              <a:t>, over 300,000 people went to Washington, D.C. to march for </a:t>
            </a:r>
            <a:r>
              <a:rPr lang="en-US" dirty="0" smtClean="0">
                <a:solidFill>
                  <a:srgbClr val="FFFF00"/>
                </a:solidFill>
              </a:rPr>
              <a:t>“jobs, justice, and peace”</a:t>
            </a:r>
          </a:p>
          <a:p>
            <a:r>
              <a:rPr lang="en-US" dirty="0" smtClean="0"/>
              <a:t>It was the largest Civil Rights demonstration in Washington, D.C.</a:t>
            </a:r>
          </a:p>
          <a:p>
            <a:r>
              <a:rPr lang="en-US" dirty="0" smtClean="0"/>
              <a:t>Led by </a:t>
            </a:r>
            <a:r>
              <a:rPr lang="en-US" dirty="0" smtClean="0">
                <a:solidFill>
                  <a:srgbClr val="FFFF00"/>
                </a:solidFill>
              </a:rPr>
              <a:t>MLK</a:t>
            </a:r>
            <a:r>
              <a:rPr lang="en-US" dirty="0" smtClean="0"/>
              <a:t>, it is where he gave his famous “I Have A Dream” speech</a:t>
            </a:r>
          </a:p>
          <a:p>
            <a:r>
              <a:rPr lang="en-US" dirty="0" smtClean="0"/>
              <a:t>The march helped finally bring about Civil Rights Legislation</a:t>
            </a:r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750" y="1268283"/>
            <a:ext cx="3428137" cy="514935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Freedom Summer of 1964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1964</a:t>
            </a:r>
            <a:r>
              <a:rPr lang="en-US" dirty="0" smtClean="0"/>
              <a:t>, over 1000 college students, most of whom were white, traveled to MS to </a:t>
            </a:r>
            <a:r>
              <a:rPr lang="en-US" dirty="0" smtClean="0">
                <a:solidFill>
                  <a:srgbClr val="FFFF00"/>
                </a:solidFill>
              </a:rPr>
              <a:t>conduct schools </a:t>
            </a:r>
            <a:r>
              <a:rPr lang="en-US" dirty="0" smtClean="0"/>
              <a:t>for black children and to help blacks </a:t>
            </a:r>
            <a:r>
              <a:rPr lang="en-US" dirty="0" smtClean="0">
                <a:solidFill>
                  <a:srgbClr val="FFFF00"/>
                </a:solidFill>
              </a:rPr>
              <a:t>register to vote</a:t>
            </a:r>
          </a:p>
          <a:p>
            <a:r>
              <a:rPr lang="en-US" dirty="0" smtClean="0"/>
              <a:t>This was called the </a:t>
            </a:r>
            <a:r>
              <a:rPr lang="en-US" dirty="0" smtClean="0">
                <a:solidFill>
                  <a:srgbClr val="FFFF00"/>
                </a:solidFill>
              </a:rPr>
              <a:t>Freedom Summer</a:t>
            </a:r>
          </a:p>
          <a:p>
            <a:r>
              <a:rPr lang="en-US" dirty="0" smtClean="0"/>
              <a:t>The students faced a lot of hostility</a:t>
            </a:r>
          </a:p>
          <a:p>
            <a:pPr lvl="1"/>
            <a:r>
              <a:rPr lang="en-US" dirty="0" smtClean="0"/>
              <a:t>80 were beaten</a:t>
            </a:r>
          </a:p>
          <a:p>
            <a:pPr lvl="1"/>
            <a:r>
              <a:rPr lang="en-US" dirty="0" smtClean="0"/>
              <a:t>over 1000 were arrested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4 died (3 in Neshoba County)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0036"/>
            <a:ext cx="3775975" cy="54161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men killed in Neshoba County had been investigating a church bombing</a:t>
            </a:r>
          </a:p>
          <a:p>
            <a:r>
              <a:rPr lang="en-US" dirty="0" smtClean="0"/>
              <a:t>They were arrested and released to a mob who murdered them</a:t>
            </a:r>
          </a:p>
          <a:p>
            <a:r>
              <a:rPr lang="en-US" dirty="0" smtClean="0"/>
              <a:t>Their murderers were only convicted of Civil Rights violations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27" y="200786"/>
            <a:ext cx="4281995" cy="633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What forms of protest did the Civil Rights Movement take?</a:t>
            </a:r>
          </a:p>
          <a:p>
            <a:r>
              <a:rPr lang="en-US" dirty="0" err="1" smtClean="0"/>
              <a:t>LTs</a:t>
            </a:r>
            <a:endParaRPr lang="en-US" dirty="0" smtClean="0"/>
          </a:p>
          <a:p>
            <a:pPr lvl="1"/>
            <a:r>
              <a:rPr lang="en-US" dirty="0" smtClean="0"/>
              <a:t>I can define the terms “nonviolence” and “sit-in.”</a:t>
            </a:r>
          </a:p>
          <a:p>
            <a:pPr lvl="1"/>
            <a:r>
              <a:rPr lang="en-US" dirty="0" smtClean="0"/>
              <a:t>I can explain how nonviolence created successes during the Civil Rights Movement.</a:t>
            </a:r>
          </a:p>
          <a:p>
            <a:pPr lvl="1"/>
            <a:r>
              <a:rPr lang="en-US" dirty="0" smtClean="0"/>
              <a:t>I can identify Civil Rights protests in North Carolina.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Nonviolent Civil Rights Movement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May 15,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Nonviolence</a:t>
            </a:r>
            <a:endParaRPr lang="en-US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7122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the use of peaceful </a:t>
            </a:r>
            <a:r>
              <a:rPr lang="en-US" dirty="0" smtClean="0"/>
              <a:t>means (not force) </a:t>
            </a:r>
            <a:r>
              <a:rPr lang="en-US" dirty="0"/>
              <a:t>to bring about political or social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Some nonviolent organizations:</a:t>
            </a:r>
          </a:p>
          <a:p>
            <a:pPr lvl="1"/>
            <a:r>
              <a:rPr lang="en-US" dirty="0" smtClean="0"/>
              <a:t>Montgomery Improvement Association (</a:t>
            </a:r>
            <a:r>
              <a:rPr lang="en-US" dirty="0" smtClean="0">
                <a:solidFill>
                  <a:srgbClr val="FFFF00"/>
                </a:solidFill>
              </a:rPr>
              <a:t>MIA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Southern Christian Leadership Conference (</a:t>
            </a:r>
            <a:r>
              <a:rPr lang="en-US" dirty="0" smtClean="0">
                <a:solidFill>
                  <a:srgbClr val="FFFF00"/>
                </a:solidFill>
              </a:rPr>
              <a:t>SCLC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Congress of Racial Equality (</a:t>
            </a:r>
            <a:r>
              <a:rPr lang="en-US" dirty="0" smtClean="0">
                <a:solidFill>
                  <a:srgbClr val="FFFF00"/>
                </a:solidFill>
              </a:rPr>
              <a:t>CORE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Student Nonviolent Coordinating Committee (</a:t>
            </a:r>
            <a:r>
              <a:rPr lang="en-US" dirty="0" smtClean="0">
                <a:solidFill>
                  <a:srgbClr val="FFFF00"/>
                </a:solidFill>
              </a:rPr>
              <a:t>SNCC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24" y="1840031"/>
            <a:ext cx="2658376" cy="365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Martin Luther King, Jr.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 of the nonviolent CRM</a:t>
            </a:r>
          </a:p>
          <a:p>
            <a:r>
              <a:rPr lang="en-US" dirty="0" smtClean="0"/>
              <a:t>Led the </a:t>
            </a:r>
            <a:r>
              <a:rPr lang="en-US" dirty="0" smtClean="0">
                <a:solidFill>
                  <a:srgbClr val="FFFF00"/>
                </a:solidFill>
              </a:rPr>
              <a:t>Montgomery Bus Boycott </a:t>
            </a:r>
            <a:r>
              <a:rPr lang="en-US" dirty="0" smtClean="0"/>
              <a:t>and later founded the </a:t>
            </a:r>
            <a:r>
              <a:rPr lang="en-US" dirty="0" smtClean="0">
                <a:solidFill>
                  <a:srgbClr val="FFFF00"/>
                </a:solidFill>
              </a:rPr>
              <a:t>SCLC</a:t>
            </a:r>
            <a:endParaRPr lang="en-US" dirty="0" smtClean="0"/>
          </a:p>
          <a:p>
            <a:r>
              <a:rPr lang="en-US" dirty="0" smtClean="0"/>
              <a:t>He was inspired by </a:t>
            </a:r>
            <a:r>
              <a:rPr lang="en-US" dirty="0" smtClean="0">
                <a:solidFill>
                  <a:srgbClr val="FFFF00"/>
                </a:solidFill>
              </a:rPr>
              <a:t>Mahatma Gandhi </a:t>
            </a:r>
            <a:r>
              <a:rPr lang="en-US" dirty="0" smtClean="0"/>
              <a:t>and believed in nonviolence</a:t>
            </a:r>
          </a:p>
          <a:p>
            <a:r>
              <a:rPr lang="en-US" dirty="0" smtClean="0"/>
              <a:t>It was the nonviolent movement which would bring about Civil Rights legislation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Six Principles of Nonviolence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Nonviolence </a:t>
            </a:r>
            <a:r>
              <a:rPr lang="en-US" dirty="0"/>
              <a:t>is not passive, but requires </a:t>
            </a:r>
            <a:r>
              <a:rPr lang="en-US" dirty="0">
                <a:solidFill>
                  <a:srgbClr val="FFFF00"/>
                </a:solidFill>
              </a:rPr>
              <a:t>courage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Nonviolence </a:t>
            </a:r>
            <a:r>
              <a:rPr lang="en-US" dirty="0"/>
              <a:t>seeks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reconciliation (compromise with)</a:t>
            </a:r>
            <a:r>
              <a:rPr lang="en-US" dirty="0" smtClean="0"/>
              <a:t>, </a:t>
            </a:r>
            <a:r>
              <a:rPr lang="en-US" dirty="0"/>
              <a:t>not defeat of an adversary;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Nonviolent </a:t>
            </a:r>
            <a:r>
              <a:rPr lang="en-US" dirty="0"/>
              <a:t>action is directed at </a:t>
            </a:r>
            <a:r>
              <a:rPr lang="en-US" dirty="0">
                <a:solidFill>
                  <a:srgbClr val="FFFF00"/>
                </a:solidFill>
              </a:rPr>
              <a:t>eliminating evil</a:t>
            </a:r>
            <a:r>
              <a:rPr lang="en-US" dirty="0"/>
              <a:t>, not destroying an evil-doer;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willingness to accept suffering for the cause, if necessary, but </a:t>
            </a:r>
            <a:r>
              <a:rPr lang="en-US" dirty="0">
                <a:solidFill>
                  <a:srgbClr val="FFFF00"/>
                </a:solidFill>
              </a:rPr>
              <a:t>never to inflict</a:t>
            </a:r>
            <a:r>
              <a:rPr lang="en-US" dirty="0" smtClean="0">
                <a:solidFill>
                  <a:srgbClr val="FFFF00"/>
                </a:solidFill>
              </a:rPr>
              <a:t> it</a:t>
            </a:r>
            <a:r>
              <a:rPr lang="en-US" dirty="0" smtClean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rejection of hatred, animosity or violence of the spirit, as well as </a:t>
            </a:r>
            <a:r>
              <a:rPr lang="en-US" dirty="0">
                <a:solidFill>
                  <a:srgbClr val="FFFF00"/>
                </a:solidFill>
              </a:rPr>
              <a:t>refusal to commit physical violence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Faith </a:t>
            </a:r>
            <a:r>
              <a:rPr lang="en-US" dirty="0">
                <a:solidFill>
                  <a:srgbClr val="FFFF00"/>
                </a:solidFill>
              </a:rPr>
              <a:t>that justice will prevail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Montgomery Bus Boycott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368"/>
            <a:ext cx="463549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Led by Rosa Parks, MLK, among others</a:t>
            </a:r>
          </a:p>
          <a:p>
            <a:r>
              <a:rPr lang="en-US" dirty="0" smtClean="0"/>
              <a:t>Blacks refused to ride the buses in order to try to end segregation on them</a:t>
            </a:r>
          </a:p>
          <a:p>
            <a:r>
              <a:rPr lang="en-US" dirty="0" smtClean="0"/>
              <a:t>Montgomery, AL</a:t>
            </a:r>
          </a:p>
          <a:p>
            <a:r>
              <a:rPr lang="en-US" dirty="0" smtClean="0"/>
              <a:t>Dec. 5, 1955-Dec. 21, 1956</a:t>
            </a:r>
          </a:p>
          <a:p>
            <a:r>
              <a:rPr lang="en-US" dirty="0" smtClean="0"/>
              <a:t>The boycott was successful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92700" y="2087495"/>
          <a:ext cx="3594100" cy="3365500"/>
        </p:xfrm>
        <a:graphic>
          <a:graphicData uri="http://schemas.openxmlformats.org/presentationml/2006/ole">
            <p:oleObj spid="_x0000_s18434" name="Document" r:id="rId3" imgW="3594100" imgH="33655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Sit-in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966"/>
            <a:ext cx="8229600" cy="1885491"/>
          </a:xfrm>
        </p:spPr>
        <p:txBody>
          <a:bodyPr/>
          <a:lstStyle/>
          <a:p>
            <a:pPr lvl="0"/>
            <a:r>
              <a:rPr lang="en-US" dirty="0" smtClean="0"/>
              <a:t>A</a:t>
            </a:r>
            <a:r>
              <a:rPr lang="en-US" dirty="0" smtClean="0"/>
              <a:t> form </a:t>
            </a:r>
            <a:r>
              <a:rPr lang="en-US" dirty="0" smtClean="0"/>
              <a:t>of</a:t>
            </a:r>
            <a:r>
              <a:rPr lang="en-US" dirty="0" smtClean="0"/>
              <a:t> nonviolent protest </a:t>
            </a:r>
            <a:r>
              <a:rPr lang="en-US" dirty="0" smtClean="0"/>
              <a:t>in which demonstrators occupy a place, refusing to leave until their demands are </a:t>
            </a:r>
            <a:r>
              <a:rPr lang="en-US" dirty="0" smtClean="0"/>
              <a:t>met</a:t>
            </a: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488" y="3293457"/>
            <a:ext cx="4548513" cy="31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Royal Ice Cream Sit-in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31909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1957</a:t>
            </a:r>
            <a:endParaRPr lang="en-US" dirty="0" smtClean="0"/>
          </a:p>
          <a:p>
            <a:pPr lvl="0"/>
            <a:r>
              <a:rPr lang="en-US" dirty="0" smtClean="0"/>
              <a:t>Protesters organized a sit-in to try and integrate the Royal Ice Cream Shop in Downtown Durham, NC</a:t>
            </a:r>
          </a:p>
          <a:p>
            <a:pPr lvl="0"/>
            <a:r>
              <a:rPr lang="en-US" dirty="0" smtClean="0"/>
              <a:t>They were arrested and fined $10 each</a:t>
            </a:r>
          </a:p>
          <a:p>
            <a:pPr lvl="0"/>
            <a:r>
              <a:rPr lang="en-US" dirty="0" smtClean="0"/>
              <a:t>They appealed their case all the way to the U.S. Supreme Court, but lost the case</a:t>
            </a:r>
          </a:p>
          <a:p>
            <a:endParaRPr lang="en-US" dirty="0"/>
          </a:p>
        </p:txBody>
      </p:sp>
      <p:pic>
        <p:nvPicPr>
          <p:cNvPr id="4" name="Picture 3" descr="RoyalIceCream_196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511" y="1417638"/>
            <a:ext cx="3700290" cy="2539415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7189" t="15960" r="10706"/>
          <a:stretch>
            <a:fillRect/>
          </a:stretch>
        </p:blipFill>
        <p:spPr bwMode="auto">
          <a:xfrm>
            <a:off x="5360737" y="4267701"/>
            <a:ext cx="3128210" cy="214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652</Words>
  <Application>Microsoft Macintosh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Macintosh HD:Users:patricklasseter:Documents:Ole Miss Summer 2008:Five Day Lesson Plan:Five Day #3 Non-Violent Worksheet.doc!OLE_LINK1</vt:lpstr>
      <vt:lpstr>DO NOW</vt:lpstr>
      <vt:lpstr>Learning Goals</vt:lpstr>
      <vt:lpstr>The Nonviolent Civil Rights Movement</vt:lpstr>
      <vt:lpstr>Nonviolence</vt:lpstr>
      <vt:lpstr>Martin Luther King, Jr.</vt:lpstr>
      <vt:lpstr>Six Principles of Nonviolence</vt:lpstr>
      <vt:lpstr>Montgomery Bus Boycott</vt:lpstr>
      <vt:lpstr>Sit-in</vt:lpstr>
      <vt:lpstr>Royal Ice Cream Sit-in</vt:lpstr>
      <vt:lpstr>Greensboro, NC Sit-ins</vt:lpstr>
      <vt:lpstr>Sit-ins</vt:lpstr>
      <vt:lpstr>VIDEO</vt:lpstr>
      <vt:lpstr>March on Washington</vt:lpstr>
      <vt:lpstr>Freedom Summer of 1964</vt:lpstr>
      <vt:lpstr>Slide 15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Nonviolent Civil Rights Movement</dc:title>
  <dc:creator>Patrick Lasseter</dc:creator>
  <cp:lastModifiedBy>Durham Public Schools</cp:lastModifiedBy>
  <cp:revision>7</cp:revision>
  <cp:lastPrinted>2014-05-15T12:48:09Z</cp:lastPrinted>
  <dcterms:created xsi:type="dcterms:W3CDTF">2014-05-15T11:11:42Z</dcterms:created>
  <dcterms:modified xsi:type="dcterms:W3CDTF">2014-05-15T17:42:29Z</dcterms:modified>
</cp:coreProperties>
</file>