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handoutMasterIdLst>
    <p:handoutMasterId r:id="rId12"/>
  </p:handoutMasterIdLst>
  <p:sldIdLst>
    <p:sldId id="258" r:id="rId2"/>
    <p:sldId id="256" r:id="rId3"/>
    <p:sldId id="257" r:id="rId4"/>
    <p:sldId id="259" r:id="rId5"/>
    <p:sldId id="262" r:id="rId6"/>
    <p:sldId id="261" r:id="rId7"/>
    <p:sldId id="260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bw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F0034-6717-CB4D-B31B-B0B4BF820C0F}" type="datetimeFigureOut">
              <a:rPr lang="en-US" smtClean="0"/>
              <a:t>2/18/14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7FF29-6A28-874B-B2C2-555EC74BAC1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5EE7-8D17-8A47-96A9-856264D8B692}" type="datetimeFigureOut">
              <a:rPr lang="en-US" smtClean="0"/>
              <a:t>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0A40-5B2C-1249-97BC-F09281801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5EE7-8D17-8A47-96A9-856264D8B692}" type="datetimeFigureOut">
              <a:rPr lang="en-US" smtClean="0"/>
              <a:t>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0A40-5B2C-1249-97BC-F09281801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5EE7-8D17-8A47-96A9-856264D8B692}" type="datetimeFigureOut">
              <a:rPr lang="en-US" smtClean="0"/>
              <a:t>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0A40-5B2C-1249-97BC-F09281801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5EE7-8D17-8A47-96A9-856264D8B692}" type="datetimeFigureOut">
              <a:rPr lang="en-US" smtClean="0"/>
              <a:t>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0A40-5B2C-1249-97BC-F09281801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5EE7-8D17-8A47-96A9-856264D8B692}" type="datetimeFigureOut">
              <a:rPr lang="en-US" smtClean="0"/>
              <a:t>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0A40-5B2C-1249-97BC-F09281801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5EE7-8D17-8A47-96A9-856264D8B692}" type="datetimeFigureOut">
              <a:rPr lang="en-US" smtClean="0"/>
              <a:t>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0A40-5B2C-1249-97BC-F09281801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5EE7-8D17-8A47-96A9-856264D8B692}" type="datetimeFigureOut">
              <a:rPr lang="en-US" smtClean="0"/>
              <a:t>2/17/14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0A40-5B2C-1249-97BC-F09281801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5EE7-8D17-8A47-96A9-856264D8B692}" type="datetimeFigureOut">
              <a:rPr lang="en-US" smtClean="0"/>
              <a:t>2/17/14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0A40-5B2C-1249-97BC-F09281801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5EE7-8D17-8A47-96A9-856264D8B692}" type="datetimeFigureOut">
              <a:rPr lang="en-US" smtClean="0"/>
              <a:t>2/17/14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0A40-5B2C-1249-97BC-F09281801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5EE7-8D17-8A47-96A9-856264D8B692}" type="datetimeFigureOut">
              <a:rPr lang="en-US" smtClean="0"/>
              <a:t>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0A40-5B2C-1249-97BC-F09281801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5EE7-8D17-8A47-96A9-856264D8B692}" type="datetimeFigureOut">
              <a:rPr lang="en-US" smtClean="0"/>
              <a:t>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0A40-5B2C-1249-97BC-F09281801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15EE7-8D17-8A47-96A9-856264D8B692}" type="datetimeFigureOut">
              <a:rPr lang="en-US" smtClean="0"/>
              <a:t>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10A40-5B2C-1249-97BC-F092818011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DO NOW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en-US" sz="6000" dirty="0" smtClean="0"/>
              <a:t>	Name TWO ways that Industrial Revolution inventions changed </a:t>
            </a:r>
            <a:r>
              <a:rPr lang="en-US" sz="6000" i="1" dirty="0" smtClean="0"/>
              <a:t>TRANSPORTATION </a:t>
            </a:r>
            <a:r>
              <a:rPr lang="en-US" sz="6000" dirty="0" smtClean="0"/>
              <a:t>in the United States.</a:t>
            </a:r>
            <a:endParaRPr lang="en-US"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Which leads us to…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The Gilded Age</a:t>
            </a:r>
          </a:p>
          <a:p>
            <a:pPr lvl="1"/>
            <a:r>
              <a:rPr lang="en-US" dirty="0" smtClean="0"/>
              <a:t>An era of extreme economic growth in the United States, but also one of extreme poverty and poor conditions in urban areas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But let’s leave that for tomorrow…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alphaModFix amt="36000"/>
          </a:blip>
          <a:srcRect/>
          <a:stretch>
            <a:fillRect/>
          </a:stretch>
        </p:blipFill>
        <p:spPr bwMode="auto">
          <a:xfrm>
            <a:off x="1054100" y="669925"/>
            <a:ext cx="7059613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98152"/>
            <a:ext cx="7772400" cy="221394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Industrial Revolution Effects:</a:t>
            </a:r>
            <a:br>
              <a:rPr lang="en-US" b="1" dirty="0" smtClean="0">
                <a:solidFill>
                  <a:srgbClr val="660066"/>
                </a:solidFill>
              </a:rPr>
            </a:br>
            <a:r>
              <a:rPr lang="en-US" sz="10000" b="1" dirty="0" smtClean="0">
                <a:solidFill>
                  <a:srgbClr val="660066"/>
                </a:solidFill>
              </a:rPr>
              <a:t>Urbanization</a:t>
            </a:r>
            <a:endParaRPr lang="en-US" sz="10000" b="1" dirty="0">
              <a:solidFill>
                <a:srgbClr val="6600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27725"/>
            <a:ext cx="6400800" cy="8763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February 18, 2014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90"/>
            <a:ext cx="8229600" cy="922715"/>
          </a:xfrm>
        </p:spPr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Learning Goals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806"/>
            <a:ext cx="8229600" cy="5636712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77933C"/>
                </a:solidFill>
              </a:rPr>
              <a:t>EQ:</a:t>
            </a:r>
          </a:p>
          <a:p>
            <a:pPr lvl="1"/>
            <a:r>
              <a:rPr lang="en-US" dirty="0" smtClean="0"/>
              <a:t>How did </a:t>
            </a:r>
            <a:r>
              <a:rPr lang="en-US" b="1" dirty="0" smtClean="0">
                <a:solidFill>
                  <a:srgbClr val="660066"/>
                </a:solidFill>
              </a:rPr>
              <a:t>urbanization </a:t>
            </a:r>
            <a:r>
              <a:rPr lang="en-US" dirty="0" smtClean="0"/>
              <a:t>change the United States?</a:t>
            </a:r>
          </a:p>
          <a:p>
            <a:pPr lvl="1"/>
            <a:endParaRPr lang="en-US" dirty="0" smtClean="0"/>
          </a:p>
          <a:p>
            <a:r>
              <a:rPr lang="en-US" b="1" dirty="0" smtClean="0">
                <a:solidFill>
                  <a:srgbClr val="77933C"/>
                </a:solidFill>
              </a:rPr>
              <a:t>LT: </a:t>
            </a:r>
          </a:p>
          <a:p>
            <a:pPr lvl="1"/>
            <a:r>
              <a:rPr lang="en-US" dirty="0" smtClean="0"/>
              <a:t>SWBAT examine the positive and negative </a:t>
            </a:r>
            <a:r>
              <a:rPr lang="en-US" dirty="0"/>
              <a:t>changes </a:t>
            </a:r>
            <a:r>
              <a:rPr lang="en-US" b="1" dirty="0">
                <a:solidFill>
                  <a:srgbClr val="660066"/>
                </a:solidFill>
              </a:rPr>
              <a:t>urbanization </a:t>
            </a:r>
            <a:r>
              <a:rPr lang="en-US" dirty="0"/>
              <a:t>made to cities in the United States.</a:t>
            </a:r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b="1" dirty="0" smtClean="0">
                <a:solidFill>
                  <a:srgbClr val="77933C"/>
                </a:solidFill>
              </a:rPr>
              <a:t>POU:</a:t>
            </a:r>
          </a:p>
          <a:p>
            <a:pPr lvl="1"/>
            <a:r>
              <a:rPr lang="en-US" dirty="0" smtClean="0"/>
              <a:t>I can define </a:t>
            </a:r>
            <a:r>
              <a:rPr lang="en-US" b="1" dirty="0" smtClean="0">
                <a:solidFill>
                  <a:srgbClr val="660066"/>
                </a:solidFill>
              </a:rPr>
              <a:t>urbanization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 can explain the positive and negative effects of </a:t>
            </a:r>
            <a:r>
              <a:rPr lang="en-US" b="1" dirty="0" smtClean="0">
                <a:solidFill>
                  <a:srgbClr val="660066"/>
                </a:solidFill>
              </a:rPr>
              <a:t>urbanization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Urban vs. Rural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835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Urban</a:t>
            </a:r>
          </a:p>
          <a:p>
            <a:pPr lvl="1"/>
            <a:r>
              <a:rPr lang="en-US" dirty="0" smtClean="0"/>
              <a:t>Having to do with cities or large towns</a:t>
            </a:r>
          </a:p>
          <a:p>
            <a:pPr lvl="1"/>
            <a:endParaRPr lang="en-US" dirty="0" smtClean="0"/>
          </a:p>
          <a:p>
            <a:r>
              <a:rPr lang="en-US" b="1" dirty="0" smtClean="0">
                <a:solidFill>
                  <a:srgbClr val="660066"/>
                </a:solidFill>
              </a:rPr>
              <a:t>Rural</a:t>
            </a:r>
          </a:p>
          <a:p>
            <a:pPr lvl="1"/>
            <a:r>
              <a:rPr lang="en-US" dirty="0" smtClean="0"/>
              <a:t>Having to do with the countryside, rather than towns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During the 1800s, Americans and immigrants began moving to URBAN areas looking for </a:t>
            </a:r>
            <a:r>
              <a:rPr lang="en-US" b="1" dirty="0" smtClean="0">
                <a:solidFill>
                  <a:srgbClr val="660066"/>
                </a:solidFill>
              </a:rPr>
              <a:t>jobs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660066"/>
                </a:solidFill>
              </a:rPr>
              <a:t>housing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Industrial Revolution provided these jobs!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Urbanization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2547688"/>
          </a:xfrm>
        </p:spPr>
        <p:txBody>
          <a:bodyPr>
            <a:normAutofit fontScale="85000" lnSpcReduction="10000"/>
          </a:bodyPr>
          <a:lstStyle/>
          <a:p>
            <a:r>
              <a:rPr lang="en-US" sz="6600" b="1" dirty="0" smtClean="0">
                <a:solidFill>
                  <a:srgbClr val="660066"/>
                </a:solidFill>
              </a:rPr>
              <a:t>Urbanization </a:t>
            </a:r>
            <a:r>
              <a:rPr lang="en-US" sz="6600" dirty="0" smtClean="0"/>
              <a:t>occurs when the population shifts from </a:t>
            </a:r>
            <a:r>
              <a:rPr lang="en-US" sz="6600" i="1" dirty="0" smtClean="0"/>
              <a:t>rural </a:t>
            </a:r>
            <a:r>
              <a:rPr lang="en-US" sz="6600" dirty="0" smtClean="0"/>
              <a:t>to </a:t>
            </a:r>
            <a:r>
              <a:rPr lang="en-US" sz="6600" i="1" dirty="0" smtClean="0"/>
              <a:t>urban </a:t>
            </a:r>
            <a:r>
              <a:rPr lang="en-US" sz="6600" dirty="0" smtClean="0"/>
              <a:t>areas.</a:t>
            </a:r>
          </a:p>
          <a:p>
            <a:pPr lvl="1"/>
            <a:endParaRPr lang="en-US" sz="66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779" y="4349195"/>
            <a:ext cx="2989967" cy="2245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3531" y="4349195"/>
            <a:ext cx="3353269" cy="223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38779" y="3887530"/>
            <a:ext cx="853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Rural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3531" y="3887530"/>
            <a:ext cx="977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Urban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453927" y="5189001"/>
            <a:ext cx="2245827" cy="635071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5715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20_02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41" y="1060175"/>
            <a:ext cx="6736251" cy="430595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Movement to Cities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5560750"/>
            <a:ext cx="8229600" cy="1084269"/>
          </a:xfrm>
        </p:spPr>
        <p:txBody>
          <a:bodyPr>
            <a:normAutofit/>
          </a:bodyPr>
          <a:lstStyle/>
          <a:p>
            <a:r>
              <a:rPr lang="en-US" dirty="0" smtClean="0"/>
              <a:t>By 1920 (the end of the I.R.), over 50% of Americans lived in urban areas.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520" y="923266"/>
            <a:ext cx="8348280" cy="508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3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Where do Americans live today?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457200" y="6006076"/>
            <a:ext cx="8229600" cy="623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80% of Americans live in the red/urban areas today.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Consequences of Urbanization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000" dirty="0" smtClean="0">
                <a:solidFill>
                  <a:srgbClr val="77933C"/>
                </a:solidFill>
              </a:rPr>
              <a:t>Negative</a:t>
            </a:r>
            <a:endParaRPr lang="en-US" sz="3000" dirty="0">
              <a:solidFill>
                <a:srgbClr val="77933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400" dirty="0" smtClean="0"/>
              <a:t>Political corruption</a:t>
            </a:r>
          </a:p>
          <a:p>
            <a:pPr lvl="1"/>
            <a:r>
              <a:rPr lang="en-US" sz="3000" dirty="0" smtClean="0"/>
              <a:t>Corrupt organizations would provide services in exchange for votes</a:t>
            </a:r>
          </a:p>
          <a:p>
            <a:r>
              <a:rPr lang="en-US" sz="3400" dirty="0" smtClean="0"/>
              <a:t>Unsanitary conditions</a:t>
            </a:r>
          </a:p>
          <a:p>
            <a:pPr lvl="1"/>
            <a:r>
              <a:rPr lang="en-US" sz="3000" dirty="0" smtClean="0"/>
              <a:t>Poor water</a:t>
            </a:r>
          </a:p>
          <a:p>
            <a:pPr lvl="1"/>
            <a:r>
              <a:rPr lang="en-US" sz="3000" dirty="0" smtClean="0"/>
              <a:t>No sewage</a:t>
            </a:r>
          </a:p>
          <a:p>
            <a:pPr lvl="1"/>
            <a:r>
              <a:rPr lang="en-US" sz="3000" dirty="0" smtClean="0"/>
              <a:t>Widespread disease</a:t>
            </a:r>
          </a:p>
          <a:p>
            <a:r>
              <a:rPr lang="en-US" sz="3400" dirty="0" smtClean="0"/>
              <a:t>Crowded housing</a:t>
            </a:r>
          </a:p>
          <a:p>
            <a:r>
              <a:rPr lang="en-US" sz="3400" dirty="0" smtClean="0"/>
              <a:t>Crime</a:t>
            </a:r>
          </a:p>
        </p:txBody>
      </p:sp>
      <p:pic>
        <p:nvPicPr>
          <p:cNvPr id="12" name="Picture 11" descr="les-1jp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337" y="2174875"/>
            <a:ext cx="4402530" cy="3463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Consequences of Urbanization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77933C"/>
                </a:solidFill>
              </a:rPr>
              <a:t>Positive</a:t>
            </a:r>
            <a:endParaRPr lang="en-US" sz="3000" dirty="0">
              <a:solidFill>
                <a:srgbClr val="77933C"/>
              </a:solidFill>
            </a:endParaRP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43916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Eventual community improvement</a:t>
            </a:r>
          </a:p>
          <a:p>
            <a:r>
              <a:rPr lang="en-US" dirty="0" smtClean="0"/>
              <a:t>Cultural opportunities</a:t>
            </a:r>
          </a:p>
          <a:p>
            <a:pPr lvl="1"/>
            <a:r>
              <a:rPr lang="en-US" dirty="0" smtClean="0"/>
              <a:t>Museums, </a:t>
            </a:r>
            <a:r>
              <a:rPr lang="en-US" dirty="0"/>
              <a:t>l</a:t>
            </a:r>
            <a:r>
              <a:rPr lang="en-US" dirty="0" smtClean="0"/>
              <a:t>ibraries, schools</a:t>
            </a:r>
          </a:p>
          <a:p>
            <a:pPr lvl="1"/>
            <a:r>
              <a:rPr lang="en-US" dirty="0" smtClean="0"/>
              <a:t>Parks, zoos, etc.</a:t>
            </a:r>
          </a:p>
          <a:p>
            <a:r>
              <a:rPr lang="en-US" dirty="0" smtClean="0"/>
              <a:t>Technology</a:t>
            </a:r>
          </a:p>
          <a:p>
            <a:pPr lvl="1"/>
            <a:r>
              <a:rPr lang="en-US" dirty="0" smtClean="0"/>
              <a:t>Elevators &amp; skyscrapers</a:t>
            </a:r>
          </a:p>
          <a:p>
            <a:pPr lvl="1"/>
            <a:r>
              <a:rPr lang="en-US" dirty="0" smtClean="0"/>
              <a:t>Mass transit (trolleys, subways)</a:t>
            </a:r>
          </a:p>
          <a:p>
            <a:pPr lvl="1"/>
            <a:r>
              <a:rPr lang="en-US" dirty="0" smtClean="0"/>
              <a:t>Lighting made areas safer</a:t>
            </a:r>
          </a:p>
          <a:p>
            <a:pPr lvl="1"/>
            <a:r>
              <a:rPr lang="en-US" dirty="0" smtClean="0"/>
              <a:t>Water and sewage systems improved health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992" y="1535113"/>
            <a:ext cx="3167100" cy="48252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287</Words>
  <Application>Microsoft Macintosh PowerPoint</Application>
  <PresentationFormat>On-screen Show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DO NOW</vt:lpstr>
      <vt:lpstr>Industrial Revolution Effects: Urbanization</vt:lpstr>
      <vt:lpstr>Learning Goals</vt:lpstr>
      <vt:lpstr>Urban vs. Rural</vt:lpstr>
      <vt:lpstr>Urbanization</vt:lpstr>
      <vt:lpstr>Movement to Cities</vt:lpstr>
      <vt:lpstr>Where do Americans live today?</vt:lpstr>
      <vt:lpstr>Consequences of Urbanization</vt:lpstr>
      <vt:lpstr>Consequences of Urbanization</vt:lpstr>
      <vt:lpstr>Which leads us to…</vt:lpstr>
    </vt:vector>
  </TitlesOfParts>
  <Company>Durham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Durham Public Schools</dc:creator>
  <cp:lastModifiedBy>Durham Public Schools</cp:lastModifiedBy>
  <cp:revision>5</cp:revision>
  <cp:lastPrinted>2014-02-18T13:12:27Z</cp:lastPrinted>
  <dcterms:created xsi:type="dcterms:W3CDTF">2014-02-18T01:34:46Z</dcterms:created>
  <dcterms:modified xsi:type="dcterms:W3CDTF">2014-02-18T13:41:42Z</dcterms:modified>
</cp:coreProperties>
</file>