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AE57-1828-DB4C-9F59-CF7419A0489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0B-7B76-6644-9BE2-582C3BF8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"/>
              </a:defRPr>
            </a:lvl1pPr>
          </a:lstStyle>
          <a:p>
            <a:fld id="{54AAAE57-1828-DB4C-9F59-CF7419A0489A}" type="datetimeFigureOut">
              <a:rPr lang="en-US" smtClean="0"/>
              <a:pPr/>
              <a:t>3/28/14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"/>
              </a:defRPr>
            </a:lvl1pPr>
          </a:lstStyle>
          <a:p>
            <a:fld id="{00E1A90B-7B76-6644-9BE2-582C3BF891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w Cen M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w Cen M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w Cen M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w Cen M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w Cen M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w Cen M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888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 Now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8889"/>
            <a:ext cx="8229600" cy="4826948"/>
          </a:xfrm>
        </p:spPr>
        <p:txBody>
          <a:bodyPr>
            <a:normAutofit/>
          </a:bodyPr>
          <a:lstStyle/>
          <a:p>
            <a:r>
              <a:rPr lang="en-US" dirty="0" smtClean="0"/>
              <a:t>The fighting in World War I ended on the 11</a:t>
            </a:r>
            <a:r>
              <a:rPr lang="en-US" baseline="30000" dirty="0" smtClean="0"/>
              <a:t>th</a:t>
            </a:r>
            <a:r>
              <a:rPr lang="en-US" dirty="0" smtClean="0"/>
              <a:t> hour of the 11</a:t>
            </a:r>
            <a:r>
              <a:rPr lang="en-US" baseline="30000" dirty="0" smtClean="0"/>
              <a:t>th</a:t>
            </a:r>
            <a:r>
              <a:rPr lang="en-US" dirty="0" smtClean="0"/>
              <a:t> day of the 11</a:t>
            </a:r>
            <a:r>
              <a:rPr lang="en-US" baseline="30000" dirty="0" smtClean="0"/>
              <a:t>th</a:t>
            </a:r>
            <a:r>
              <a:rPr lang="en-US" dirty="0" smtClean="0"/>
              <a:t> month in 1918. The celebration was originally called “Armistice Day.”</a:t>
            </a:r>
          </a:p>
          <a:p>
            <a:endParaRPr lang="en-US" dirty="0" smtClean="0"/>
          </a:p>
          <a:p>
            <a:r>
              <a:rPr lang="en-US" sz="5800" dirty="0" smtClean="0"/>
              <a:t>What do we now call this annual national holiday?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Goals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EQ:</a:t>
            </a:r>
          </a:p>
          <a:p>
            <a:pPr lvl="1"/>
            <a:r>
              <a:rPr lang="en-US" dirty="0" smtClean="0"/>
              <a:t>How did Americans impact the peace process at the end of WWI?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LT:</a:t>
            </a:r>
          </a:p>
          <a:p>
            <a:pPr lvl="1"/>
            <a:r>
              <a:rPr lang="en-US" dirty="0" smtClean="0"/>
              <a:t>Analyze the goals of Wilson’s 14 Points</a:t>
            </a:r>
          </a:p>
          <a:p>
            <a:pPr lvl="1"/>
            <a:r>
              <a:rPr lang="en-US" dirty="0" smtClean="0"/>
              <a:t>Describe the impact of the Treaty of Versailles on the post-war world.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POU:</a:t>
            </a:r>
          </a:p>
          <a:p>
            <a:pPr lvl="1"/>
            <a:r>
              <a:rPr lang="en-US" dirty="0" smtClean="0"/>
              <a:t>I can justify which of Wilson’s 14 Points was the most important.</a:t>
            </a:r>
          </a:p>
          <a:p>
            <a:pPr lvl="1"/>
            <a:r>
              <a:rPr lang="en-US" dirty="0" smtClean="0"/>
              <a:t>I can support my position on the Treaty of Versailles and League of Nations.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9760"/>
            <a:ext cx="7772400" cy="1470025"/>
          </a:xfrm>
        </p:spPr>
        <p:txBody>
          <a:bodyPr>
            <a:normAutofit/>
          </a:bodyPr>
          <a:lstStyle/>
          <a:p>
            <a:r>
              <a:rPr lang="en-US" sz="6200" b="1" dirty="0" smtClean="0">
                <a:solidFill>
                  <a:srgbClr val="FF0000"/>
                </a:solidFill>
              </a:rPr>
              <a:t>Ending World War I</a:t>
            </a:r>
            <a:endParaRPr lang="en-US" sz="6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95056"/>
            <a:ext cx="6400800" cy="662944"/>
          </a:xfrm>
        </p:spPr>
        <p:txBody>
          <a:bodyPr/>
          <a:lstStyle/>
          <a:p>
            <a:r>
              <a:rPr lang="en-US" dirty="0" smtClean="0"/>
              <a:t>March 28,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Peace Process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43147" cy="48658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After the armistice (ceasefire), the long peace process began</a:t>
            </a:r>
          </a:p>
          <a:p>
            <a:r>
              <a:rPr lang="en-US" dirty="0" smtClean="0"/>
              <a:t>The overall goal was to prevent a great war from ever happening again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1.	Predict: Will they achieve this goal? Why or why not?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8850" y="1470024"/>
            <a:ext cx="3851668" cy="481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Wilson’s Fourteen Points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14687" cy="474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Wilson wanted </a:t>
            </a:r>
            <a:r>
              <a:rPr lang="en-US" dirty="0" smtClean="0">
                <a:solidFill>
                  <a:srgbClr val="FF0000"/>
                </a:solidFill>
              </a:rPr>
              <a:t>“peace without victory”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2.	Discuss: What did he mean by “peace without victory?”</a:t>
            </a:r>
          </a:p>
          <a:p>
            <a:r>
              <a:rPr lang="en-US" dirty="0" smtClean="0"/>
              <a:t>Goals of the </a:t>
            </a:r>
            <a:r>
              <a:rPr lang="en-US" dirty="0" smtClean="0">
                <a:solidFill>
                  <a:srgbClr val="FF0000"/>
                </a:solidFill>
              </a:rPr>
              <a:t>14 Points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Smaller armies</a:t>
            </a:r>
          </a:p>
          <a:p>
            <a:pPr lvl="1"/>
            <a:r>
              <a:rPr lang="en-US" dirty="0" smtClean="0"/>
              <a:t>End of secret treaties</a:t>
            </a:r>
          </a:p>
          <a:p>
            <a:pPr lvl="1"/>
            <a:r>
              <a:rPr lang="en-US" dirty="0" smtClean="0"/>
              <a:t>Freedom of the seas</a:t>
            </a:r>
          </a:p>
          <a:p>
            <a:pPr lvl="1"/>
            <a:r>
              <a:rPr lang="en-US" dirty="0" smtClean="0"/>
              <a:t>Free trade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“League of Nations”</a:t>
            </a:r>
            <a:r>
              <a:rPr lang="en-US" dirty="0" smtClean="0"/>
              <a:t> to peacefully settle disputes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1887" y="1878904"/>
            <a:ext cx="3414913" cy="3920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14 Points Mid-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lass Assignment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900" dirty="0" smtClean="0"/>
              <a:t>	Let’s look at the Fourteen Points together!</a:t>
            </a:r>
            <a:endParaRPr lang="en-US" sz="7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Treaty of Versailles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0"/>
            <a:ext cx="8229600" cy="53257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Big Four </a:t>
            </a:r>
            <a:r>
              <a:rPr lang="en-US" dirty="0" smtClean="0"/>
              <a:t>(England, France, Italy, &amp; U.S.) planned for peace</a:t>
            </a:r>
          </a:p>
          <a:p>
            <a:pPr lvl="1"/>
            <a:r>
              <a:rPr lang="en-US" dirty="0" smtClean="0"/>
              <a:t>E, F, &amp; I wanted Germany to suffer</a:t>
            </a:r>
          </a:p>
          <a:p>
            <a:r>
              <a:rPr lang="en-US" dirty="0" smtClean="0"/>
              <a:t>What the Treaty said…</a:t>
            </a:r>
          </a:p>
          <a:p>
            <a:pPr lvl="1"/>
            <a:r>
              <a:rPr lang="en-US" dirty="0" smtClean="0"/>
              <a:t>Germany must pay </a:t>
            </a:r>
            <a:r>
              <a:rPr lang="en-US" dirty="0" smtClean="0">
                <a:solidFill>
                  <a:srgbClr val="FF0000"/>
                </a:solidFill>
              </a:rPr>
              <a:t>reparations </a:t>
            </a:r>
            <a:r>
              <a:rPr lang="en-US" dirty="0" smtClean="0"/>
              <a:t>($35 billion)</a:t>
            </a:r>
          </a:p>
          <a:p>
            <a:pPr lvl="1"/>
            <a:r>
              <a:rPr lang="en-US" dirty="0" smtClean="0"/>
              <a:t>Germany’s military reduced</a:t>
            </a:r>
          </a:p>
          <a:p>
            <a:pPr lvl="1"/>
            <a:r>
              <a:rPr lang="en-US" dirty="0" smtClean="0"/>
              <a:t>Reduced territories of Central Powers &amp; created new countries</a:t>
            </a:r>
          </a:p>
          <a:p>
            <a:pPr lvl="1"/>
            <a:r>
              <a:rPr lang="en-US" dirty="0" smtClean="0"/>
              <a:t>Created the </a:t>
            </a:r>
            <a:r>
              <a:rPr lang="en-US" dirty="0" smtClean="0">
                <a:solidFill>
                  <a:srgbClr val="FF0000"/>
                </a:solidFill>
              </a:rPr>
              <a:t>League of Nations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3.	Discuss: Why do you think E, F, &amp; I wanted to punish Germany so harshly?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American Reaction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Many Americans did not want to approve the treaty</a:t>
            </a:r>
          </a:p>
          <a:p>
            <a:pPr lvl="1"/>
            <a:r>
              <a:rPr lang="en-US" dirty="0" smtClean="0"/>
              <a:t>Republicans opposed the treaty and Wilson</a:t>
            </a:r>
          </a:p>
          <a:p>
            <a:pPr lvl="1"/>
            <a:r>
              <a:rPr lang="en-US" dirty="0" smtClean="0"/>
              <a:t>Did not like the terms</a:t>
            </a:r>
          </a:p>
          <a:p>
            <a:pPr lvl="1"/>
            <a:r>
              <a:rPr lang="en-US" dirty="0" smtClean="0"/>
              <a:t>Congress did not want to join the League of Nations unless changes were made</a:t>
            </a:r>
          </a:p>
          <a:p>
            <a:r>
              <a:rPr lang="en-US" dirty="0" smtClean="0"/>
              <a:t>Congress does not ratify the treaty!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4. 	Predict: What might be the consequences of the U.S. not being involved in the peace process?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5. 	Discuss: Why didn’t the United States want to join the League of Nations?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043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Exit 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469"/>
            <a:ext cx="8229600" cy="34174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of Wilson’s 14 Points do you think was the MOST important? Why?</a:t>
            </a:r>
            <a:endParaRPr lang="en-US" smtClean="0"/>
          </a:p>
          <a:p>
            <a:pPr marL="514350" indent="-514350">
              <a:buNone/>
            </a:pPr>
            <a:endParaRPr lang="en-US" smtClean="0"/>
          </a:p>
          <a:p>
            <a:pPr marL="514350" indent="-514350">
              <a:buNone/>
            </a:pPr>
            <a:r>
              <a:rPr lang="en-US" dirty="0" smtClean="0"/>
              <a:t>2. 	Do you think the U.S. did the right or wrong thing by rejecting the Treaty of Versailles and the League of Nations? Why do you think this?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4902" y="4505881"/>
            <a:ext cx="3213153" cy="214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452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Do Now</vt:lpstr>
      <vt:lpstr>Learning Goals</vt:lpstr>
      <vt:lpstr>Ending World War I</vt:lpstr>
      <vt:lpstr>The Peace Process</vt:lpstr>
      <vt:lpstr>Wilson’s Fourteen Points</vt:lpstr>
      <vt:lpstr>14 Points Mid-Class Assignment</vt:lpstr>
      <vt:lpstr>Treaty of Versailles</vt:lpstr>
      <vt:lpstr>American Reaction</vt:lpstr>
      <vt:lpstr>Exit Ticket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Durham Public Schools</dc:creator>
  <cp:lastModifiedBy>Durham Public Schools</cp:lastModifiedBy>
  <cp:revision>6</cp:revision>
  <dcterms:created xsi:type="dcterms:W3CDTF">2014-03-28T12:19:35Z</dcterms:created>
  <dcterms:modified xsi:type="dcterms:W3CDTF">2014-03-28T17:33:49Z</dcterms:modified>
</cp:coreProperties>
</file>