
<file path=[Content_Types].xml><?xml version="1.0" encoding="utf-8"?>
<Types xmlns="http://schemas.openxmlformats.org/package/2006/content-types">
  <Default Extension="rels" ContentType="application/vnd.openxmlformats-package.relationships+xml"/>
  <Override PartName="/ppt/slideLayouts/slideLayout1.xml" ContentType="application/vnd.openxmlformats-officedocument.presentationml.slideLayout+xml"/>
  <Override PartName="/ppt/slides/slide27.xml" ContentType="application/vnd.openxmlformats-officedocument.presentationml.slide+xml"/>
  <Default Extension="png" ContentType="image/png"/>
  <Override PartName="/ppt/slides/slide11.xml" ContentType="application/vnd.openxmlformats-officedocument.presentationml.slide+xml"/>
  <Default Extension="xml" ContentType="application/xml"/>
  <Override PartName="/ppt/slides/slide9.xml" ContentType="application/vnd.openxmlformats-officedocument.presentationml.slide+xml"/>
  <Default Extension="jpeg" ContentType="image/jpeg"/>
  <Override PartName="/ppt/slides/slide25.xml" ContentType="application/vnd.openxmlformats-officedocument.presentationml.slide+xml"/>
  <Override PartName="/ppt/tableStyles.xml" ContentType="application/vnd.openxmlformats-officedocument.presentationml.tableStyles+xml"/>
  <Override PartName="/ppt/slideLayouts/slideLayout8.xml" ContentType="application/vnd.openxmlformats-officedocument.presentationml.slideLayout+xml"/>
  <Override PartName="/ppt/slides/slide7.xml" ContentType="application/vnd.openxmlformats-officedocument.presentationml.slide+xml"/>
  <Override PartName="/ppt/slides/slide18.xml" ContentType="application/vnd.openxmlformats-officedocument.presentationml.slide+xml"/>
  <Override PartName="/ppt/slides/slide23.xml" ContentType="application/vnd.openxmlformats-officedocument.presentationml.slide+xml"/>
  <Override PartName="/ppt/slideLayouts/slideLayout6.xml" ContentType="application/vnd.openxmlformats-officedocument.presentationml.slideLayout+xml"/>
  <Override PartName="/ppt/slides/slide5.xml" ContentType="application/vnd.openxmlformats-officedocument.presentationml.slide+xml"/>
  <Override PartName="/ppt/slides/slide16.xml" ContentType="application/vnd.openxmlformats-officedocument.presentationml.slide+xml"/>
  <Override PartName="/ppt/slides/slide21.xml" ContentType="application/vnd.openxmlformats-officedocument.presentationml.slid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s/slide3.xml" ContentType="application/vnd.openxmlformats-officedocument.presentationml.slide+xml"/>
  <Override PartName="/ppt/slideLayouts/slideLayout10.xml" ContentType="application/vnd.openxmlformats-officedocument.presentationml.slideLayout+xml"/>
  <Override PartName="/ppt/slides/slide14.xml" ContentType="application/vnd.openxmlformats-officedocument.presentationml.slide+xml"/>
  <Override PartName="/docProps/core.xml" ContentType="application/vnd.openxmlformats-package.core-properties+xml"/>
  <Override PartName="/docProps/app.xml" ContentType="application/vnd.openxmlformats-officedocument.extended-properties+xml"/>
  <Override PartName="/ppt/slideLayouts/slideLayout2.xml" ContentType="application/vnd.openxmlformats-officedocument.presentationml.slideLayout+xml"/>
  <Override PartName="/ppt/slides/slide1.xml" ContentType="application/vnd.openxmlformats-officedocument.presentationml.slide+xml"/>
  <Override PartName="/ppt/slides/slide12.xml" ContentType="application/vnd.openxmlformats-officedocument.presentationml.slide+xml"/>
  <Default Extension="bin" ContentType="application/vnd.openxmlformats-officedocument.presentationml.printerSettings"/>
  <Override PartName="/ppt/slides/slide26.xml" ContentType="application/vnd.openxmlformats-officedocument.presentationml.slide+xml"/>
  <Override PartName="/ppt/slides/slide10.xml" ContentType="application/vnd.openxmlformats-officedocument.presentationml.slide+xml"/>
  <Override PartName="/ppt/viewProps.xml" ContentType="application/vnd.openxmlformats-officedocument.presentationml.viewProps+xml"/>
  <Override PartName="/ppt/slides/slide8.xml" ContentType="application/vnd.openxmlformats-officedocument.presentationml.slide+xml"/>
  <Override PartName="/ppt/presentation.xml" ContentType="application/vnd.openxmlformats-officedocument.presentationml.presentation.main+xml"/>
  <Override PartName="/ppt/slides/slide19.xml" ContentType="application/vnd.openxmlformats-officedocument.presentationml.slide+xml"/>
  <Override PartName="/ppt/slides/slide24.xml" ContentType="application/vnd.openxmlformats-officedocument.presentationml.slide+xml"/>
  <Override PartName="/ppt/slideLayouts/slideLayout9.xml" ContentType="application/vnd.openxmlformats-officedocument.presentationml.slideLayout+xml"/>
  <Override PartName="/ppt/slideLayouts/slideLayout7.xml" ContentType="application/vnd.openxmlformats-officedocument.presentationml.slideLayout+xml"/>
  <Override PartName="/ppt/slides/slide6.xml" ContentType="application/vnd.openxmlformats-officedocument.presentationml.slide+xml"/>
  <Override PartName="/ppt/slides/slide17.xml" ContentType="application/vnd.openxmlformats-officedocument.presentationml.slide+xml"/>
  <Override PartName="/ppt/slides/slide22.xml" ContentType="application/vnd.openxmlformats-officedocument.presentationml.slide+xml"/>
  <Override PartName="/ppt/slideLayouts/slideLayout5.xml" ContentType="application/vnd.openxmlformats-officedocument.presentationml.slideLayout+xml"/>
  <Override PartName="/ppt/slides/slide4.xml" ContentType="application/vnd.openxmlformats-officedocument.presentationml.slide+xml"/>
  <Override PartName="/ppt/slideLayouts/slideLayout11.xml" ContentType="application/vnd.openxmlformats-officedocument.presentationml.slideLayout+xml"/>
  <Override PartName="/ppt/slides/slide15.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theme/theme1.xml" ContentType="application/vnd.openxmlformats-officedocument.theme+xml"/>
  <Override PartName="/ppt/slideLayouts/slideLayout3.xml" ContentType="application/vnd.openxmlformats-officedocument.presentationml.slideLayout+xml"/>
  <Override PartName="/ppt/slides/slide2.xml" ContentType="application/vnd.openxmlformats-officedocument.presentationml.slide+xml"/>
  <Override PartName="/ppt/slides/slide13.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sldIdLst>
    <p:sldId id="291" r:id="rId2"/>
    <p:sldId id="289"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82" r:id="rId24"/>
    <p:sldId id="283" r:id="rId25"/>
    <p:sldId id="285" r:id="rId26"/>
    <p:sldId id="287" r:id="rId27"/>
    <p:sldId id="290" r:id="rId2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5620"/>
    <p:restoredTop sz="94660"/>
  </p:normalViewPr>
  <p:slideViewPr>
    <p:cSldViewPr snapToGrid="0" snapToObjects="1">
      <p:cViewPr varScale="1">
        <p:scale>
          <a:sx n="98" d="100"/>
          <a:sy n="98" d="100"/>
        </p:scale>
        <p:origin x="-480" y="-11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esProps" Target="presProps.xml"/><Relationship Id="rId31" Type="http://schemas.openxmlformats.org/officeDocument/2006/relationships/viewProps" Target="viewProps.xml"/><Relationship Id="rId32" Type="http://schemas.openxmlformats.org/officeDocument/2006/relationships/theme" Target="theme/theme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0F0ED5D-BC65-0447-90FA-85B46CC41C13}" type="datetimeFigureOut">
              <a:rPr lang="en-US" smtClean="0"/>
              <a:t>4/28/14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8696B9-54E6-B540-A8BB-709A5FF58C32}"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0F0ED5D-BC65-0447-90FA-85B46CC41C13}" type="datetimeFigureOut">
              <a:rPr lang="en-US" smtClean="0"/>
              <a:t>4/28/14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8696B9-54E6-B540-A8BB-709A5FF58C32}"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0F0ED5D-BC65-0447-90FA-85B46CC41C13}" type="datetimeFigureOut">
              <a:rPr lang="en-US" smtClean="0"/>
              <a:t>4/28/14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8696B9-54E6-B540-A8BB-709A5FF58C32}"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0F0ED5D-BC65-0447-90FA-85B46CC41C13}" type="datetimeFigureOut">
              <a:rPr lang="en-US" smtClean="0"/>
              <a:t>4/28/14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8696B9-54E6-B540-A8BB-709A5FF58C32}"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0F0ED5D-BC65-0447-90FA-85B46CC41C13}" type="datetimeFigureOut">
              <a:rPr lang="en-US" smtClean="0"/>
              <a:t>4/28/14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8696B9-54E6-B540-A8BB-709A5FF58C32}"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0F0ED5D-BC65-0447-90FA-85B46CC41C13}" type="datetimeFigureOut">
              <a:rPr lang="en-US" smtClean="0"/>
              <a:t>4/28/14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8696B9-54E6-B540-A8BB-709A5FF58C32}"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0F0ED5D-BC65-0447-90FA-85B46CC41C13}" type="datetimeFigureOut">
              <a:rPr lang="en-US" smtClean="0"/>
              <a:t>4/28/14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38696B9-54E6-B540-A8BB-709A5FF58C32}"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0F0ED5D-BC65-0447-90FA-85B46CC41C13}" type="datetimeFigureOut">
              <a:rPr lang="en-US" smtClean="0"/>
              <a:t>4/28/14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38696B9-54E6-B540-A8BB-709A5FF58C32}"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F0ED5D-BC65-0447-90FA-85B46CC41C13}" type="datetimeFigureOut">
              <a:rPr lang="en-US" smtClean="0"/>
              <a:t>4/28/14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38696B9-54E6-B540-A8BB-709A5FF58C32}"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0F0ED5D-BC65-0447-90FA-85B46CC41C13}" type="datetimeFigureOut">
              <a:rPr lang="en-US" smtClean="0"/>
              <a:t>4/28/14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8696B9-54E6-B540-A8BB-709A5FF58C32}"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0F0ED5D-BC65-0447-90FA-85B46CC41C13}" type="datetimeFigureOut">
              <a:rPr lang="en-US" smtClean="0"/>
              <a:t>4/28/14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8696B9-54E6-B540-A8BB-709A5FF58C32}"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Tw Cen MT"/>
              </a:defRPr>
            </a:lvl1pPr>
          </a:lstStyle>
          <a:p>
            <a:fld id="{60F0ED5D-BC65-0447-90FA-85B46CC41C13}" type="datetimeFigureOut">
              <a:rPr lang="en-US" smtClean="0"/>
              <a:pPr/>
              <a:t>4/28/14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Tw Cen MT"/>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Tw Cen MT"/>
              </a:defRPr>
            </a:lvl1pPr>
          </a:lstStyle>
          <a:p>
            <a:fld id="{038696B9-54E6-B540-A8BB-709A5FF58C32}"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Tw Cen M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Tw Cen M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Tw Cen M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Tw Cen M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Tw Cen M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Tw Cen M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 Id="rId3" Type="http://schemas.openxmlformats.org/officeDocument/2006/relationships/image" Target="../media/image6.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jpeg"/><Relationship Id="rId3" Type="http://schemas.openxmlformats.org/officeDocument/2006/relationships/image" Target="../media/image8.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eg"/><Relationship Id="rId3" Type="http://schemas.openxmlformats.org/officeDocument/2006/relationships/image" Target="../media/image11.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eg"/><Relationship Id="rId3" Type="http://schemas.openxmlformats.org/officeDocument/2006/relationships/image" Target="../media/image13.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eg"/><Relationship Id="rId3" Type="http://schemas.openxmlformats.org/officeDocument/2006/relationships/image" Target="../media/image15.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eg"/><Relationship Id="rId3" Type="http://schemas.openxmlformats.org/officeDocument/2006/relationships/image" Target="../media/image17.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jpeg"/><Relationship Id="rId3" Type="http://schemas.openxmlformats.org/officeDocument/2006/relationships/image" Target="../media/image19.jpeg"/></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4" Type="http://schemas.openxmlformats.org/officeDocument/2006/relationships/image" Target="../media/image22.png"/><Relationship Id="rId1" Type="http://schemas.openxmlformats.org/officeDocument/2006/relationships/slideLayout" Target="../slideLayouts/slideLayout2.xml"/><Relationship Id="rId2" Type="http://schemas.openxmlformats.org/officeDocument/2006/relationships/image" Target="../media/image20.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4" Type="http://schemas.openxmlformats.org/officeDocument/2006/relationships/image" Target="../media/image26.jpeg"/><Relationship Id="rId1" Type="http://schemas.openxmlformats.org/officeDocument/2006/relationships/slideLayout" Target="../slideLayouts/slideLayout2.xml"/><Relationship Id="rId2" Type="http://schemas.openxmlformats.org/officeDocument/2006/relationships/image" Target="../media/image2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jpeg"/><Relationship Id="rId3" Type="http://schemas.openxmlformats.org/officeDocument/2006/relationships/image" Target="../media/image3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2.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3.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 Id="rId3"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DO NOW</a:t>
            </a:r>
            <a:endParaRPr lang="en-US" dirty="0">
              <a:solidFill>
                <a:srgbClr val="FF0000"/>
              </a:solidFill>
            </a:endParaRPr>
          </a:p>
        </p:txBody>
      </p:sp>
      <p:sp>
        <p:nvSpPr>
          <p:cNvPr id="3" name="Content Placeholder 2"/>
          <p:cNvSpPr>
            <a:spLocks noGrp="1"/>
          </p:cNvSpPr>
          <p:nvPr>
            <p:ph idx="1"/>
          </p:nvPr>
        </p:nvSpPr>
        <p:spPr>
          <a:xfrm>
            <a:off x="457200" y="1600200"/>
            <a:ext cx="8229600" cy="4749200"/>
          </a:xfrm>
        </p:spPr>
        <p:txBody>
          <a:bodyPr>
            <a:normAutofit/>
          </a:bodyPr>
          <a:lstStyle/>
          <a:p>
            <a:r>
              <a:rPr lang="en-US" sz="6500" dirty="0" smtClean="0"/>
              <a:t>What happened in the Supreme Court case </a:t>
            </a:r>
            <a:r>
              <a:rPr lang="en-US" sz="6500" u="sng" dirty="0" err="1" smtClean="0"/>
              <a:t>Korematsu</a:t>
            </a:r>
            <a:r>
              <a:rPr lang="en-US" sz="6500" u="sng" dirty="0" smtClean="0"/>
              <a:t> </a:t>
            </a:r>
            <a:r>
              <a:rPr lang="en-US" sz="6500" u="sng" dirty="0" err="1" smtClean="0"/>
              <a:t>v</a:t>
            </a:r>
            <a:r>
              <a:rPr lang="en-US" sz="6500" u="sng" dirty="0" smtClean="0"/>
              <a:t>. the United States</a:t>
            </a:r>
            <a:r>
              <a:rPr lang="en-US" sz="6500" dirty="0" smtClean="0"/>
              <a:t>?</a:t>
            </a:r>
            <a:endParaRPr lang="en-US" sz="6500" dirty="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290" name="Text Box 4"/>
          <p:cNvSpPr txBox="1">
            <a:spLocks noChangeArrowheads="1"/>
          </p:cNvSpPr>
          <p:nvPr/>
        </p:nvSpPr>
        <p:spPr bwMode="auto">
          <a:xfrm>
            <a:off x="685800" y="5562600"/>
            <a:ext cx="3200400" cy="641350"/>
          </a:xfrm>
          <a:prstGeom prst="rect">
            <a:avLst/>
          </a:prstGeom>
          <a:noFill/>
          <a:ln w="9525">
            <a:noFill/>
            <a:miter lim="800000"/>
            <a:headEnd/>
            <a:tailEnd/>
          </a:ln>
        </p:spPr>
        <p:txBody>
          <a:bodyPr>
            <a:prstTxWarp prst="textNoShape">
              <a:avLst/>
            </a:prstTxWarp>
            <a:spAutoFit/>
          </a:bodyPr>
          <a:lstStyle/>
          <a:p>
            <a:pPr>
              <a:spcBef>
                <a:spcPct val="50000"/>
              </a:spcBef>
            </a:pPr>
            <a:r>
              <a:rPr lang="en-US" dirty="0">
                <a:latin typeface="Tw Cen MT"/>
              </a:rPr>
              <a:t>Britain – Join your country’s army…God save the King.</a:t>
            </a:r>
          </a:p>
        </p:txBody>
      </p:sp>
      <p:pic>
        <p:nvPicPr>
          <p:cNvPr id="12291" name="Picture 5" descr="ww2recruitbritain"/>
          <p:cNvPicPr>
            <a:picLocks noChangeAspect="1" noChangeArrowheads="1"/>
          </p:cNvPicPr>
          <p:nvPr/>
        </p:nvPicPr>
        <p:blipFill>
          <a:blip r:embed="rId2"/>
          <a:srcRect/>
          <a:stretch>
            <a:fillRect/>
          </a:stretch>
        </p:blipFill>
        <p:spPr bwMode="auto">
          <a:xfrm>
            <a:off x="457200" y="304800"/>
            <a:ext cx="3797300" cy="5033963"/>
          </a:xfrm>
          <a:prstGeom prst="rect">
            <a:avLst/>
          </a:prstGeom>
          <a:noFill/>
          <a:ln w="9525">
            <a:noFill/>
            <a:miter lim="800000"/>
            <a:headEnd/>
            <a:tailEnd/>
          </a:ln>
        </p:spPr>
      </p:pic>
      <p:sp>
        <p:nvSpPr>
          <p:cNvPr id="12292" name="Text Box 6"/>
          <p:cNvSpPr txBox="1">
            <a:spLocks noChangeArrowheads="1"/>
          </p:cNvSpPr>
          <p:nvPr/>
        </p:nvSpPr>
        <p:spPr bwMode="auto">
          <a:xfrm>
            <a:off x="4572000" y="5486400"/>
            <a:ext cx="4343400" cy="1190625"/>
          </a:xfrm>
          <a:prstGeom prst="rect">
            <a:avLst/>
          </a:prstGeom>
          <a:noFill/>
          <a:ln w="9525">
            <a:noFill/>
            <a:miter lim="800000"/>
            <a:headEnd/>
            <a:tailEnd/>
          </a:ln>
        </p:spPr>
        <p:txBody>
          <a:bodyPr>
            <a:prstTxWarp prst="textNoShape">
              <a:avLst/>
            </a:prstTxWarp>
            <a:spAutoFit/>
          </a:bodyPr>
          <a:lstStyle/>
          <a:p>
            <a:pPr>
              <a:spcBef>
                <a:spcPct val="50000"/>
              </a:spcBef>
            </a:pPr>
            <a:r>
              <a:rPr lang="en-US" dirty="0">
                <a:latin typeface="Tw Cen MT"/>
              </a:rPr>
              <a:t>Norway - ALARM! The slogan at that time was: "Finland's fight is our fight." Whoever fights for Finland also fights for his own country"...Norway.</a:t>
            </a:r>
          </a:p>
        </p:txBody>
      </p:sp>
      <p:pic>
        <p:nvPicPr>
          <p:cNvPr id="12293" name="Picture 7" descr="ww2recruitnorway"/>
          <p:cNvPicPr>
            <a:picLocks noChangeAspect="1" noChangeArrowheads="1"/>
          </p:cNvPicPr>
          <p:nvPr/>
        </p:nvPicPr>
        <p:blipFill>
          <a:blip r:embed="rId3"/>
          <a:srcRect/>
          <a:stretch>
            <a:fillRect/>
          </a:stretch>
        </p:blipFill>
        <p:spPr bwMode="auto">
          <a:xfrm>
            <a:off x="4953000" y="609600"/>
            <a:ext cx="3224213" cy="45910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314" name="Text Box 4"/>
          <p:cNvSpPr txBox="1">
            <a:spLocks noChangeArrowheads="1"/>
          </p:cNvSpPr>
          <p:nvPr/>
        </p:nvSpPr>
        <p:spPr bwMode="auto">
          <a:xfrm>
            <a:off x="4572000" y="5181600"/>
            <a:ext cx="4800600" cy="1465263"/>
          </a:xfrm>
          <a:prstGeom prst="rect">
            <a:avLst/>
          </a:prstGeom>
          <a:noFill/>
          <a:ln w="9525">
            <a:noFill/>
            <a:miter lim="800000"/>
            <a:headEnd/>
            <a:tailEnd/>
          </a:ln>
        </p:spPr>
        <p:txBody>
          <a:bodyPr>
            <a:prstTxWarp prst="textNoShape">
              <a:avLst/>
            </a:prstTxWarp>
            <a:spAutoFit/>
          </a:bodyPr>
          <a:lstStyle/>
          <a:p>
            <a:pPr>
              <a:spcBef>
                <a:spcPct val="50000"/>
              </a:spcBef>
            </a:pPr>
            <a:r>
              <a:rPr lang="en-US" dirty="0">
                <a:latin typeface="Tw Cen MT"/>
              </a:rPr>
              <a:t>Germany - This looks to be a late-war recruiting poster for the SS, a time at which the Nazis were recruiting younger and younger soldiers. The caption doesn't translate directly, but means: </a:t>
            </a:r>
            <a:r>
              <a:rPr lang="en-US" dirty="0">
                <a:solidFill>
                  <a:schemeClr val="hlink"/>
                </a:solidFill>
                <a:latin typeface="Tw Cen MT"/>
              </a:rPr>
              <a:t>"Enlist now!"</a:t>
            </a:r>
          </a:p>
        </p:txBody>
      </p:sp>
      <p:pic>
        <p:nvPicPr>
          <p:cNvPr id="13315" name="Picture 5" descr="ww2recruitgermany1"/>
          <p:cNvPicPr>
            <a:picLocks noChangeAspect="1" noChangeArrowheads="1"/>
          </p:cNvPicPr>
          <p:nvPr/>
        </p:nvPicPr>
        <p:blipFill>
          <a:blip r:embed="rId2"/>
          <a:srcRect/>
          <a:stretch>
            <a:fillRect/>
          </a:stretch>
        </p:blipFill>
        <p:spPr bwMode="auto">
          <a:xfrm>
            <a:off x="4800600" y="228600"/>
            <a:ext cx="3581400" cy="4876800"/>
          </a:xfrm>
          <a:prstGeom prst="rect">
            <a:avLst/>
          </a:prstGeom>
          <a:noFill/>
          <a:ln w="9525">
            <a:noFill/>
            <a:miter lim="800000"/>
            <a:headEnd/>
            <a:tailEnd/>
          </a:ln>
        </p:spPr>
      </p:pic>
      <p:sp>
        <p:nvSpPr>
          <p:cNvPr id="13316" name="Text Box 6"/>
          <p:cNvSpPr txBox="1">
            <a:spLocks noChangeArrowheads="1"/>
          </p:cNvSpPr>
          <p:nvPr/>
        </p:nvSpPr>
        <p:spPr bwMode="auto">
          <a:xfrm>
            <a:off x="228600" y="152400"/>
            <a:ext cx="4419600" cy="1465263"/>
          </a:xfrm>
          <a:prstGeom prst="rect">
            <a:avLst/>
          </a:prstGeom>
          <a:noFill/>
          <a:ln w="9525">
            <a:noFill/>
            <a:miter lim="800000"/>
            <a:headEnd/>
            <a:tailEnd/>
          </a:ln>
        </p:spPr>
        <p:txBody>
          <a:bodyPr>
            <a:prstTxWarp prst="textNoShape">
              <a:avLst/>
            </a:prstTxWarp>
            <a:spAutoFit/>
          </a:bodyPr>
          <a:lstStyle/>
          <a:p>
            <a:pPr>
              <a:spcBef>
                <a:spcPct val="50000"/>
              </a:spcBef>
            </a:pPr>
            <a:r>
              <a:rPr lang="en-US" dirty="0">
                <a:latin typeface="Tw Cen MT"/>
              </a:rPr>
              <a:t>Germany - This is an SS recruiting poster. I'm not sure of the date. </a:t>
            </a:r>
            <a:r>
              <a:rPr lang="en-US" dirty="0">
                <a:solidFill>
                  <a:srgbClr val="333300"/>
                </a:solidFill>
                <a:latin typeface="Tw Cen MT"/>
              </a:rPr>
              <a:t>It says one can join at 18, and sign up for shorter or longer periods of service. It gives the address of the recruiting office in Munich.</a:t>
            </a:r>
            <a:r>
              <a:rPr lang="en-US" dirty="0">
                <a:latin typeface="Tw Cen MT"/>
              </a:rPr>
              <a:t> </a:t>
            </a:r>
          </a:p>
        </p:txBody>
      </p:sp>
      <p:pic>
        <p:nvPicPr>
          <p:cNvPr id="13317" name="Picture 7" descr="ww2recruitgermany"/>
          <p:cNvPicPr>
            <a:picLocks noChangeAspect="1" noChangeArrowheads="1"/>
          </p:cNvPicPr>
          <p:nvPr/>
        </p:nvPicPr>
        <p:blipFill>
          <a:blip r:embed="rId3"/>
          <a:srcRect/>
          <a:stretch>
            <a:fillRect/>
          </a:stretch>
        </p:blipFill>
        <p:spPr bwMode="auto">
          <a:xfrm>
            <a:off x="533400" y="1981200"/>
            <a:ext cx="3448050" cy="46688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457200" y="2438400"/>
            <a:ext cx="3581400" cy="1981200"/>
          </a:xfrm>
        </p:spPr>
        <p:txBody>
          <a:bodyPr/>
          <a:lstStyle/>
          <a:p>
            <a:pPr eaLnBrk="1" hangingPunct="1">
              <a:defRPr/>
            </a:pPr>
            <a:r>
              <a:rPr lang="en-US" smtClean="0"/>
              <a:t>United States Propaganda</a:t>
            </a:r>
          </a:p>
        </p:txBody>
      </p:sp>
      <p:pic>
        <p:nvPicPr>
          <p:cNvPr id="14339" name="Picture 4" descr="ww2safehomes"/>
          <p:cNvPicPr>
            <a:picLocks noChangeAspect="1" noChangeArrowheads="1"/>
          </p:cNvPicPr>
          <p:nvPr/>
        </p:nvPicPr>
        <p:blipFill>
          <a:blip r:embed="rId2"/>
          <a:srcRect r="1695" b="1315"/>
          <a:stretch>
            <a:fillRect/>
          </a:stretch>
        </p:blipFill>
        <p:spPr bwMode="auto">
          <a:xfrm>
            <a:off x="4343400" y="1219200"/>
            <a:ext cx="3830638" cy="4953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5362" name="Picture 4" descr="ww2wingsover"/>
          <p:cNvPicPr>
            <a:picLocks noChangeAspect="1" noChangeArrowheads="1"/>
          </p:cNvPicPr>
          <p:nvPr/>
        </p:nvPicPr>
        <p:blipFill>
          <a:blip r:embed="rId2"/>
          <a:srcRect/>
          <a:stretch>
            <a:fillRect/>
          </a:stretch>
        </p:blipFill>
        <p:spPr bwMode="auto">
          <a:xfrm>
            <a:off x="228600" y="304800"/>
            <a:ext cx="4202113" cy="5446713"/>
          </a:xfrm>
          <a:prstGeom prst="rect">
            <a:avLst/>
          </a:prstGeom>
          <a:noFill/>
          <a:ln w="9525">
            <a:noFill/>
            <a:miter lim="800000"/>
            <a:headEnd/>
            <a:tailEnd/>
          </a:ln>
        </p:spPr>
      </p:pic>
      <p:pic>
        <p:nvPicPr>
          <p:cNvPr id="15363" name="Picture 5" descr="ww2murderingjap"/>
          <p:cNvPicPr>
            <a:picLocks noChangeAspect="1" noChangeArrowheads="1"/>
          </p:cNvPicPr>
          <p:nvPr/>
        </p:nvPicPr>
        <p:blipFill>
          <a:blip r:embed="rId3"/>
          <a:srcRect/>
          <a:stretch>
            <a:fillRect/>
          </a:stretch>
        </p:blipFill>
        <p:spPr bwMode="auto">
          <a:xfrm>
            <a:off x="4757738" y="1828800"/>
            <a:ext cx="4081462" cy="4572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457200" y="0"/>
            <a:ext cx="8229600" cy="990600"/>
          </a:xfrm>
        </p:spPr>
        <p:txBody>
          <a:bodyPr/>
          <a:lstStyle/>
          <a:p>
            <a:pPr eaLnBrk="1" hangingPunct="1">
              <a:defRPr/>
            </a:pPr>
            <a:r>
              <a:rPr lang="en-US" smtClean="0"/>
              <a:t>U.S. Homefront Propaganda</a:t>
            </a:r>
          </a:p>
        </p:txBody>
      </p:sp>
      <p:pic>
        <p:nvPicPr>
          <p:cNvPr id="16387" name="Picture 4" descr="ww2bonds"/>
          <p:cNvPicPr>
            <a:picLocks noChangeAspect="1" noChangeArrowheads="1"/>
          </p:cNvPicPr>
          <p:nvPr/>
        </p:nvPicPr>
        <p:blipFill>
          <a:blip r:embed="rId2"/>
          <a:srcRect/>
          <a:stretch>
            <a:fillRect/>
          </a:stretch>
        </p:blipFill>
        <p:spPr bwMode="auto">
          <a:xfrm>
            <a:off x="762000" y="1066800"/>
            <a:ext cx="3086100" cy="4495800"/>
          </a:xfrm>
          <a:prstGeom prst="rect">
            <a:avLst/>
          </a:prstGeom>
          <a:noFill/>
          <a:ln w="9525">
            <a:noFill/>
            <a:miter lim="800000"/>
            <a:headEnd/>
            <a:tailEnd/>
          </a:ln>
        </p:spPr>
      </p:pic>
      <p:pic>
        <p:nvPicPr>
          <p:cNvPr id="16388" name="Picture 5" descr="ww2bonds1"/>
          <p:cNvPicPr>
            <a:picLocks noChangeAspect="1" noChangeArrowheads="1"/>
          </p:cNvPicPr>
          <p:nvPr/>
        </p:nvPicPr>
        <p:blipFill>
          <a:blip r:embed="rId3"/>
          <a:srcRect/>
          <a:stretch>
            <a:fillRect/>
          </a:stretch>
        </p:blipFill>
        <p:spPr bwMode="auto">
          <a:xfrm>
            <a:off x="4800600" y="1066800"/>
            <a:ext cx="3181350" cy="4495800"/>
          </a:xfrm>
          <a:prstGeom prst="rect">
            <a:avLst/>
          </a:prstGeom>
          <a:noFill/>
          <a:ln w="9525">
            <a:noFill/>
            <a:miter lim="800000"/>
            <a:headEnd/>
            <a:tailEnd/>
          </a:ln>
        </p:spPr>
      </p:pic>
      <p:sp>
        <p:nvSpPr>
          <p:cNvPr id="16389" name="Text Box 6"/>
          <p:cNvSpPr txBox="1">
            <a:spLocks noChangeArrowheads="1"/>
          </p:cNvSpPr>
          <p:nvPr/>
        </p:nvSpPr>
        <p:spPr bwMode="auto">
          <a:xfrm>
            <a:off x="609600" y="5867400"/>
            <a:ext cx="8001000" cy="644525"/>
          </a:xfrm>
          <a:prstGeom prst="rect">
            <a:avLst/>
          </a:prstGeom>
          <a:noFill/>
          <a:ln w="9525">
            <a:noFill/>
            <a:miter lim="800000"/>
            <a:headEnd/>
            <a:tailEnd/>
          </a:ln>
        </p:spPr>
        <p:txBody>
          <a:bodyPr>
            <a:prstTxWarp prst="textNoShape">
              <a:avLst/>
            </a:prstTxWarp>
            <a:spAutoFit/>
          </a:bodyPr>
          <a:lstStyle/>
          <a:p>
            <a:pPr>
              <a:spcBef>
                <a:spcPct val="50000"/>
              </a:spcBef>
            </a:pPr>
            <a:r>
              <a:rPr lang="en-US" dirty="0">
                <a:latin typeface="Tw Cen MT"/>
              </a:rPr>
              <a:t>When the United States finally entered the war, it was Total War.  Everyone was affected and as many resources possible went to the war effort.  </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457200" y="0"/>
            <a:ext cx="8229600" cy="927100"/>
          </a:xfrm>
        </p:spPr>
        <p:txBody>
          <a:bodyPr/>
          <a:lstStyle/>
          <a:p>
            <a:pPr algn="ctr" eaLnBrk="1" hangingPunct="1">
              <a:defRPr/>
            </a:pPr>
            <a:r>
              <a:rPr lang="en-US" smtClean="0"/>
              <a:t>Buy War Bonds!</a:t>
            </a:r>
          </a:p>
        </p:txBody>
      </p:sp>
      <p:pic>
        <p:nvPicPr>
          <p:cNvPr id="17411" name="Picture 4" descr="ww2bond2"/>
          <p:cNvPicPr>
            <a:picLocks noChangeAspect="1" noChangeArrowheads="1"/>
          </p:cNvPicPr>
          <p:nvPr/>
        </p:nvPicPr>
        <p:blipFill>
          <a:blip r:embed="rId2"/>
          <a:srcRect/>
          <a:stretch>
            <a:fillRect/>
          </a:stretch>
        </p:blipFill>
        <p:spPr bwMode="auto">
          <a:xfrm>
            <a:off x="457200" y="914400"/>
            <a:ext cx="3975100" cy="5638800"/>
          </a:xfrm>
          <a:prstGeom prst="rect">
            <a:avLst/>
          </a:prstGeom>
          <a:noFill/>
          <a:ln w="9525">
            <a:noFill/>
            <a:miter lim="800000"/>
            <a:headEnd/>
            <a:tailEnd/>
          </a:ln>
        </p:spPr>
      </p:pic>
      <p:sp>
        <p:nvSpPr>
          <p:cNvPr id="17412" name="Text Box 5"/>
          <p:cNvSpPr txBox="1">
            <a:spLocks noChangeArrowheads="1"/>
          </p:cNvSpPr>
          <p:nvPr/>
        </p:nvSpPr>
        <p:spPr bwMode="auto">
          <a:xfrm>
            <a:off x="4724400" y="1143000"/>
            <a:ext cx="4419600" cy="2016125"/>
          </a:xfrm>
          <a:prstGeom prst="rect">
            <a:avLst/>
          </a:prstGeom>
          <a:noFill/>
          <a:ln w="9525">
            <a:noFill/>
            <a:miter lim="800000"/>
            <a:headEnd/>
            <a:tailEnd/>
          </a:ln>
        </p:spPr>
        <p:txBody>
          <a:bodyPr>
            <a:prstTxWarp prst="textNoShape">
              <a:avLst/>
            </a:prstTxWarp>
            <a:spAutoFit/>
          </a:bodyPr>
          <a:lstStyle/>
          <a:p>
            <a:pPr>
              <a:spcBef>
                <a:spcPct val="50000"/>
              </a:spcBef>
            </a:pPr>
            <a:r>
              <a:rPr lang="en-US" dirty="0">
                <a:solidFill>
                  <a:srgbClr val="FF0000"/>
                </a:solidFill>
                <a:latin typeface="Tw Cen MT"/>
              </a:rPr>
              <a:t>What is being symbolized here?</a:t>
            </a:r>
          </a:p>
          <a:p>
            <a:pPr>
              <a:spcBef>
                <a:spcPct val="50000"/>
              </a:spcBef>
            </a:pPr>
            <a:r>
              <a:rPr lang="en-US" dirty="0">
                <a:latin typeface="Tw Cen MT"/>
              </a:rPr>
              <a:t>Think about how fear can be used in propaganda.  </a:t>
            </a:r>
          </a:p>
          <a:p>
            <a:pPr>
              <a:spcBef>
                <a:spcPct val="50000"/>
              </a:spcBef>
            </a:pPr>
            <a:r>
              <a:rPr lang="en-US" dirty="0">
                <a:latin typeface="Tw Cen MT"/>
              </a:rPr>
              <a:t>Notice the two unknowing kids and the oldest who seems to be looking at something up in the sky.    </a:t>
            </a:r>
          </a:p>
        </p:txBody>
      </p:sp>
      <p:pic>
        <p:nvPicPr>
          <p:cNvPr id="17413" name="Picture 6" descr="ww2bonds2"/>
          <p:cNvPicPr>
            <a:picLocks noChangeAspect="1" noChangeArrowheads="1"/>
          </p:cNvPicPr>
          <p:nvPr/>
        </p:nvPicPr>
        <p:blipFill>
          <a:blip r:embed="rId3"/>
          <a:srcRect/>
          <a:stretch>
            <a:fillRect/>
          </a:stretch>
        </p:blipFill>
        <p:spPr bwMode="auto">
          <a:xfrm>
            <a:off x="4800600" y="3352800"/>
            <a:ext cx="2424113" cy="3200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457200" y="0"/>
            <a:ext cx="8229600" cy="927100"/>
          </a:xfrm>
        </p:spPr>
        <p:txBody>
          <a:bodyPr/>
          <a:lstStyle/>
          <a:p>
            <a:pPr algn="ctr" eaLnBrk="1" hangingPunct="1">
              <a:defRPr/>
            </a:pPr>
            <a:r>
              <a:rPr lang="en-US" smtClean="0"/>
              <a:t>Saving Gas</a:t>
            </a:r>
          </a:p>
        </p:txBody>
      </p:sp>
      <p:pic>
        <p:nvPicPr>
          <p:cNvPr id="18435" name="Picture 4" descr="ww2carclub"/>
          <p:cNvPicPr>
            <a:picLocks noChangeAspect="1" noChangeArrowheads="1"/>
          </p:cNvPicPr>
          <p:nvPr/>
        </p:nvPicPr>
        <p:blipFill>
          <a:blip r:embed="rId2"/>
          <a:srcRect/>
          <a:stretch>
            <a:fillRect/>
          </a:stretch>
        </p:blipFill>
        <p:spPr bwMode="auto">
          <a:xfrm>
            <a:off x="762000" y="1752600"/>
            <a:ext cx="2916238" cy="4151313"/>
          </a:xfrm>
          <a:prstGeom prst="rect">
            <a:avLst/>
          </a:prstGeom>
          <a:noFill/>
          <a:ln w="9525">
            <a:noFill/>
            <a:miter lim="800000"/>
            <a:headEnd/>
            <a:tailEnd/>
          </a:ln>
        </p:spPr>
      </p:pic>
      <p:pic>
        <p:nvPicPr>
          <p:cNvPr id="18436" name="Picture 5" descr="ww2carclub1"/>
          <p:cNvPicPr>
            <a:picLocks noChangeAspect="1" noChangeArrowheads="1"/>
          </p:cNvPicPr>
          <p:nvPr/>
        </p:nvPicPr>
        <p:blipFill>
          <a:blip r:embed="rId3"/>
          <a:srcRect/>
          <a:stretch>
            <a:fillRect/>
          </a:stretch>
        </p:blipFill>
        <p:spPr bwMode="auto">
          <a:xfrm>
            <a:off x="5060950" y="1447800"/>
            <a:ext cx="3665538" cy="4953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457200" y="0"/>
            <a:ext cx="8229600" cy="1384300"/>
          </a:xfrm>
        </p:spPr>
        <p:txBody>
          <a:bodyPr/>
          <a:lstStyle/>
          <a:p>
            <a:pPr eaLnBrk="1" hangingPunct="1">
              <a:defRPr/>
            </a:pPr>
            <a:r>
              <a:rPr lang="en-US" smtClean="0"/>
              <a:t>Unification</a:t>
            </a:r>
          </a:p>
        </p:txBody>
      </p:sp>
      <p:sp>
        <p:nvSpPr>
          <p:cNvPr id="19459" name="Text Box 4"/>
          <p:cNvSpPr txBox="1">
            <a:spLocks noChangeArrowheads="1"/>
          </p:cNvSpPr>
          <p:nvPr/>
        </p:nvSpPr>
        <p:spPr bwMode="auto">
          <a:xfrm>
            <a:off x="457200" y="5867400"/>
            <a:ext cx="8686800" cy="915988"/>
          </a:xfrm>
          <a:prstGeom prst="rect">
            <a:avLst/>
          </a:prstGeom>
          <a:noFill/>
          <a:ln w="9525">
            <a:noFill/>
            <a:miter lim="800000"/>
            <a:headEnd/>
            <a:tailEnd/>
          </a:ln>
        </p:spPr>
        <p:txBody>
          <a:bodyPr>
            <a:prstTxWarp prst="textNoShape">
              <a:avLst/>
            </a:prstTxWarp>
            <a:spAutoFit/>
          </a:bodyPr>
          <a:lstStyle/>
          <a:p>
            <a:pPr>
              <a:spcBef>
                <a:spcPct val="50000"/>
              </a:spcBef>
            </a:pPr>
            <a:r>
              <a:rPr lang="en-US" dirty="0">
                <a:latin typeface="Tw Cen MT"/>
              </a:rPr>
              <a:t>It is important for any government in war that all the people be united in the war effort.  Even black people and women were targeted by propaganda in the United States.  </a:t>
            </a:r>
            <a:r>
              <a:rPr lang="en-US" dirty="0">
                <a:solidFill>
                  <a:srgbClr val="FF0000"/>
                </a:solidFill>
                <a:latin typeface="Tw Cen MT"/>
              </a:rPr>
              <a:t>How might this create lasting effects after the war?</a:t>
            </a:r>
          </a:p>
        </p:txBody>
      </p:sp>
      <p:pic>
        <p:nvPicPr>
          <p:cNvPr id="19460" name="Picture 5" descr="ww2black"/>
          <p:cNvPicPr>
            <a:picLocks noChangeAspect="1" noChangeArrowheads="1"/>
          </p:cNvPicPr>
          <p:nvPr/>
        </p:nvPicPr>
        <p:blipFill>
          <a:blip r:embed="rId2"/>
          <a:srcRect/>
          <a:stretch>
            <a:fillRect/>
          </a:stretch>
        </p:blipFill>
        <p:spPr bwMode="auto">
          <a:xfrm>
            <a:off x="457200" y="1371600"/>
            <a:ext cx="3138488" cy="4379913"/>
          </a:xfrm>
          <a:prstGeom prst="rect">
            <a:avLst/>
          </a:prstGeom>
          <a:noFill/>
          <a:ln w="9525">
            <a:noFill/>
            <a:miter lim="800000"/>
            <a:headEnd/>
            <a:tailEnd/>
          </a:ln>
        </p:spPr>
      </p:pic>
      <p:pic>
        <p:nvPicPr>
          <p:cNvPr id="19461" name="Picture 6" descr="ww2black2"/>
          <p:cNvPicPr>
            <a:picLocks noChangeAspect="1" noChangeArrowheads="1"/>
          </p:cNvPicPr>
          <p:nvPr/>
        </p:nvPicPr>
        <p:blipFill>
          <a:blip r:embed="rId3"/>
          <a:srcRect/>
          <a:stretch>
            <a:fillRect/>
          </a:stretch>
        </p:blipFill>
        <p:spPr bwMode="auto">
          <a:xfrm>
            <a:off x="5027984" y="1270182"/>
            <a:ext cx="3495303" cy="443529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0482" name="Picture 4" descr="ww2women"/>
          <p:cNvPicPr>
            <a:picLocks noChangeAspect="1" noChangeArrowheads="1"/>
          </p:cNvPicPr>
          <p:nvPr/>
        </p:nvPicPr>
        <p:blipFill>
          <a:blip r:embed="rId2"/>
          <a:srcRect/>
          <a:stretch>
            <a:fillRect/>
          </a:stretch>
        </p:blipFill>
        <p:spPr bwMode="auto">
          <a:xfrm>
            <a:off x="228600" y="228600"/>
            <a:ext cx="3797300" cy="5410200"/>
          </a:xfrm>
          <a:prstGeom prst="rect">
            <a:avLst/>
          </a:prstGeom>
          <a:noFill/>
          <a:ln w="9525">
            <a:noFill/>
            <a:miter lim="800000"/>
            <a:headEnd/>
            <a:tailEnd/>
          </a:ln>
        </p:spPr>
      </p:pic>
      <p:pic>
        <p:nvPicPr>
          <p:cNvPr id="20483" name="Picture 6" descr="ww2women2"/>
          <p:cNvPicPr>
            <a:picLocks noChangeAspect="1" noChangeArrowheads="1"/>
          </p:cNvPicPr>
          <p:nvPr/>
        </p:nvPicPr>
        <p:blipFill>
          <a:blip r:embed="rId3"/>
          <a:srcRect/>
          <a:stretch>
            <a:fillRect/>
          </a:stretch>
        </p:blipFill>
        <p:spPr bwMode="auto">
          <a:xfrm>
            <a:off x="3846513" y="2438400"/>
            <a:ext cx="3111500" cy="4114800"/>
          </a:xfrm>
          <a:prstGeom prst="rect">
            <a:avLst/>
          </a:prstGeom>
          <a:noFill/>
          <a:ln w="9525">
            <a:noFill/>
            <a:miter lim="800000"/>
            <a:headEnd/>
            <a:tailEnd/>
          </a:ln>
        </p:spPr>
      </p:pic>
      <p:pic>
        <p:nvPicPr>
          <p:cNvPr id="20484" name="Picture 7" descr="ww2women"/>
          <p:cNvPicPr>
            <a:picLocks noChangeAspect="1" noChangeArrowheads="1"/>
          </p:cNvPicPr>
          <p:nvPr/>
        </p:nvPicPr>
        <p:blipFill>
          <a:blip r:embed="rId4"/>
          <a:srcRect/>
          <a:stretch>
            <a:fillRect/>
          </a:stretch>
        </p:blipFill>
        <p:spPr bwMode="auto">
          <a:xfrm>
            <a:off x="6553200" y="304800"/>
            <a:ext cx="2271713" cy="3200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457200" y="292100"/>
            <a:ext cx="8229600" cy="1003300"/>
          </a:xfrm>
        </p:spPr>
        <p:txBody>
          <a:bodyPr/>
          <a:lstStyle/>
          <a:p>
            <a:pPr eaLnBrk="1" hangingPunct="1">
              <a:defRPr/>
            </a:pPr>
            <a:r>
              <a:rPr lang="en-US" smtClean="0"/>
              <a:t>More Homefront Propaganda</a:t>
            </a:r>
          </a:p>
        </p:txBody>
      </p:sp>
      <p:sp>
        <p:nvSpPr>
          <p:cNvPr id="21507" name="Text Box 4"/>
          <p:cNvSpPr txBox="1">
            <a:spLocks noChangeArrowheads="1"/>
          </p:cNvSpPr>
          <p:nvPr/>
        </p:nvSpPr>
        <p:spPr bwMode="auto">
          <a:xfrm>
            <a:off x="4343400" y="2971800"/>
            <a:ext cx="4800600" cy="2152650"/>
          </a:xfrm>
          <a:prstGeom prst="rect">
            <a:avLst/>
          </a:prstGeom>
          <a:noFill/>
          <a:ln w="9525">
            <a:noFill/>
            <a:miter lim="800000"/>
            <a:headEnd/>
            <a:tailEnd/>
          </a:ln>
        </p:spPr>
        <p:txBody>
          <a:bodyPr>
            <a:prstTxWarp prst="textNoShape">
              <a:avLst/>
            </a:prstTxWarp>
            <a:spAutoFit/>
          </a:bodyPr>
          <a:lstStyle/>
          <a:p>
            <a:pPr>
              <a:spcBef>
                <a:spcPct val="50000"/>
              </a:spcBef>
            </a:pPr>
            <a:r>
              <a:rPr lang="en-US" dirty="0">
                <a:latin typeface="Tw Cen MT"/>
              </a:rPr>
              <a:t>War Bonds weren’t the only way a person could help in the effort.  As men left to fight, women took over the jobs in the factories.  Rosie Riveter is one of the most popular posters ever created in the United States.  </a:t>
            </a:r>
          </a:p>
          <a:p>
            <a:pPr>
              <a:spcBef>
                <a:spcPct val="50000"/>
              </a:spcBef>
            </a:pPr>
            <a:r>
              <a:rPr lang="en-US" dirty="0">
                <a:solidFill>
                  <a:srgbClr val="FF0000"/>
                </a:solidFill>
                <a:latin typeface="Tw Cen MT"/>
              </a:rPr>
              <a:t>Think about what the arm symbolizes.  What about her facial appearance/expression?</a:t>
            </a:r>
          </a:p>
        </p:txBody>
      </p:sp>
      <p:pic>
        <p:nvPicPr>
          <p:cNvPr id="21508" name="Picture 5" descr="ww2women3"/>
          <p:cNvPicPr>
            <a:picLocks noChangeAspect="1" noChangeArrowheads="1"/>
          </p:cNvPicPr>
          <p:nvPr/>
        </p:nvPicPr>
        <p:blipFill>
          <a:blip r:embed="rId2"/>
          <a:srcRect/>
          <a:stretch>
            <a:fillRect/>
          </a:stretch>
        </p:blipFill>
        <p:spPr bwMode="auto">
          <a:xfrm>
            <a:off x="304800" y="1295400"/>
            <a:ext cx="4016375" cy="5257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Goals</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EQ:</a:t>
            </a:r>
          </a:p>
          <a:p>
            <a:pPr lvl="1"/>
            <a:r>
              <a:rPr lang="en-US" dirty="0" smtClean="0"/>
              <a:t>How did propaganda influence World War II?</a:t>
            </a:r>
          </a:p>
          <a:p>
            <a:pPr lvl="1"/>
            <a:endParaRPr lang="en-US" dirty="0" smtClean="0"/>
          </a:p>
          <a:p>
            <a:r>
              <a:rPr lang="en-US" dirty="0" smtClean="0"/>
              <a:t>LT:</a:t>
            </a:r>
          </a:p>
          <a:p>
            <a:pPr lvl="1"/>
            <a:r>
              <a:rPr lang="en-US" dirty="0" smtClean="0"/>
              <a:t>Analyze examples of propaganda in order to determine how governments promote particular ideas, doctrines, and practices.</a:t>
            </a:r>
          </a:p>
          <a:p>
            <a:pPr lvl="1"/>
            <a:endParaRPr lang="en-US" dirty="0" smtClean="0"/>
          </a:p>
          <a:p>
            <a:r>
              <a:rPr lang="en-US" dirty="0" smtClean="0"/>
              <a:t>POU:</a:t>
            </a:r>
          </a:p>
          <a:p>
            <a:pPr lvl="1"/>
            <a:r>
              <a:rPr lang="en-US" dirty="0"/>
              <a:t>I can</a:t>
            </a:r>
            <a:r>
              <a:rPr lang="en-US" dirty="0" smtClean="0"/>
              <a:t> analyze examples </a:t>
            </a:r>
            <a:r>
              <a:rPr lang="en-US" dirty="0"/>
              <a:t>of propaganda that</a:t>
            </a:r>
            <a:r>
              <a:rPr lang="en-US" dirty="0" smtClean="0"/>
              <a:t> were used </a:t>
            </a:r>
            <a:r>
              <a:rPr lang="en-US" dirty="0"/>
              <a:t>during World War II to increase support of the American war effort.</a:t>
            </a:r>
            <a:r>
              <a:rPr lang="en-US" dirty="0" smtClean="0"/>
              <a:t> </a:t>
            </a: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1204" name="Picture 4" descr="ww2women4"/>
          <p:cNvPicPr>
            <a:picLocks noChangeAspect="1" noChangeArrowheads="1"/>
          </p:cNvPicPr>
          <p:nvPr/>
        </p:nvPicPr>
        <p:blipFill>
          <a:blip r:embed="rId2"/>
          <a:srcRect/>
          <a:stretch>
            <a:fillRect/>
          </a:stretch>
        </p:blipFill>
        <p:spPr bwMode="auto">
          <a:xfrm>
            <a:off x="304800" y="304800"/>
            <a:ext cx="3714750" cy="5715000"/>
          </a:xfrm>
          <a:prstGeom prst="rect">
            <a:avLst/>
          </a:prstGeom>
          <a:noFill/>
          <a:ln w="9525">
            <a:noFill/>
            <a:miter lim="800000"/>
            <a:headEnd/>
            <a:tailEnd/>
          </a:ln>
        </p:spPr>
      </p:pic>
      <p:pic>
        <p:nvPicPr>
          <p:cNvPr id="51205" name="Picture 5" descr="ww2women6"/>
          <p:cNvPicPr>
            <a:picLocks noChangeAspect="1" noChangeArrowheads="1"/>
          </p:cNvPicPr>
          <p:nvPr/>
        </p:nvPicPr>
        <p:blipFill>
          <a:blip r:embed="rId3"/>
          <a:srcRect/>
          <a:stretch>
            <a:fillRect/>
          </a:stretch>
        </p:blipFill>
        <p:spPr bwMode="auto">
          <a:xfrm>
            <a:off x="3657600" y="2209800"/>
            <a:ext cx="3084513" cy="4343400"/>
          </a:xfrm>
          <a:prstGeom prst="rect">
            <a:avLst/>
          </a:prstGeom>
          <a:noFill/>
          <a:ln w="9525">
            <a:noFill/>
            <a:miter lim="800000"/>
            <a:headEnd/>
            <a:tailEnd/>
          </a:ln>
        </p:spPr>
      </p:pic>
      <p:pic>
        <p:nvPicPr>
          <p:cNvPr id="51206" name="Picture 6" descr="ww2women1"/>
          <p:cNvPicPr>
            <a:picLocks noChangeAspect="1" noChangeArrowheads="1"/>
          </p:cNvPicPr>
          <p:nvPr/>
        </p:nvPicPr>
        <p:blipFill>
          <a:blip r:embed="rId4"/>
          <a:srcRect/>
          <a:stretch>
            <a:fillRect/>
          </a:stretch>
        </p:blipFill>
        <p:spPr bwMode="auto">
          <a:xfrm>
            <a:off x="6400800" y="228600"/>
            <a:ext cx="2495550" cy="3810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1204"/>
                                        </p:tgtEl>
                                        <p:attrNameLst>
                                          <p:attrName>style.visibility</p:attrName>
                                        </p:attrNameLst>
                                      </p:cBhvr>
                                      <p:to>
                                        <p:strVal val="visible"/>
                                      </p:to>
                                    </p:set>
                                    <p:anim calcmode="lin" valueType="num">
                                      <p:cBhvr additive="base">
                                        <p:cTn id="7" dur="500" fill="hold"/>
                                        <p:tgtEl>
                                          <p:spTgt spid="51204"/>
                                        </p:tgtEl>
                                        <p:attrNameLst>
                                          <p:attrName>ppt_x</p:attrName>
                                        </p:attrNameLst>
                                      </p:cBhvr>
                                      <p:tavLst>
                                        <p:tav tm="0">
                                          <p:val>
                                            <p:strVal val="#ppt_x"/>
                                          </p:val>
                                        </p:tav>
                                        <p:tav tm="100000">
                                          <p:val>
                                            <p:strVal val="#ppt_x"/>
                                          </p:val>
                                        </p:tav>
                                      </p:tavLst>
                                    </p:anim>
                                    <p:anim calcmode="lin" valueType="num">
                                      <p:cBhvr additive="base">
                                        <p:cTn id="8" dur="500" fill="hold"/>
                                        <p:tgtEl>
                                          <p:spTgt spid="5120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1205"/>
                                        </p:tgtEl>
                                        <p:attrNameLst>
                                          <p:attrName>style.visibility</p:attrName>
                                        </p:attrNameLst>
                                      </p:cBhvr>
                                      <p:to>
                                        <p:strVal val="visible"/>
                                      </p:to>
                                    </p:set>
                                    <p:anim calcmode="lin" valueType="num">
                                      <p:cBhvr additive="base">
                                        <p:cTn id="13" dur="500" fill="hold"/>
                                        <p:tgtEl>
                                          <p:spTgt spid="51205"/>
                                        </p:tgtEl>
                                        <p:attrNameLst>
                                          <p:attrName>ppt_x</p:attrName>
                                        </p:attrNameLst>
                                      </p:cBhvr>
                                      <p:tavLst>
                                        <p:tav tm="0">
                                          <p:val>
                                            <p:strVal val="#ppt_x"/>
                                          </p:val>
                                        </p:tav>
                                        <p:tav tm="100000">
                                          <p:val>
                                            <p:strVal val="#ppt_x"/>
                                          </p:val>
                                        </p:tav>
                                      </p:tavLst>
                                    </p:anim>
                                    <p:anim calcmode="lin" valueType="num">
                                      <p:cBhvr additive="base">
                                        <p:cTn id="14" dur="500" fill="hold"/>
                                        <p:tgtEl>
                                          <p:spTgt spid="5120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1206"/>
                                        </p:tgtEl>
                                        <p:attrNameLst>
                                          <p:attrName>style.visibility</p:attrName>
                                        </p:attrNameLst>
                                      </p:cBhvr>
                                      <p:to>
                                        <p:strVal val="visible"/>
                                      </p:to>
                                    </p:set>
                                    <p:anim calcmode="lin" valueType="num">
                                      <p:cBhvr additive="base">
                                        <p:cTn id="19" dur="500" fill="hold"/>
                                        <p:tgtEl>
                                          <p:spTgt spid="51206"/>
                                        </p:tgtEl>
                                        <p:attrNameLst>
                                          <p:attrName>ppt_x</p:attrName>
                                        </p:attrNameLst>
                                      </p:cBhvr>
                                      <p:tavLst>
                                        <p:tav tm="0">
                                          <p:val>
                                            <p:strVal val="#ppt_x"/>
                                          </p:val>
                                        </p:tav>
                                        <p:tav tm="100000">
                                          <p:val>
                                            <p:strVal val="#ppt_x"/>
                                          </p:val>
                                        </p:tav>
                                      </p:tavLst>
                                    </p:anim>
                                    <p:anim calcmode="lin" valueType="num">
                                      <p:cBhvr additive="base">
                                        <p:cTn id="20" dur="500" fill="hold"/>
                                        <p:tgtEl>
                                          <p:spTgt spid="5120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lstStyle/>
          <a:p>
            <a:pPr eaLnBrk="1" hangingPunct="1">
              <a:defRPr/>
            </a:pPr>
            <a:r>
              <a:rPr lang="en-US" smtClean="0"/>
              <a:t>Nazi Propaganda</a:t>
            </a:r>
          </a:p>
        </p:txBody>
      </p:sp>
      <p:pic>
        <p:nvPicPr>
          <p:cNvPr id="23555" name="Picture 4" descr="ww2womennazi"/>
          <p:cNvPicPr>
            <a:picLocks noChangeAspect="1" noChangeArrowheads="1"/>
          </p:cNvPicPr>
          <p:nvPr/>
        </p:nvPicPr>
        <p:blipFill>
          <a:blip r:embed="rId2"/>
          <a:srcRect/>
          <a:stretch>
            <a:fillRect/>
          </a:stretch>
        </p:blipFill>
        <p:spPr bwMode="auto">
          <a:xfrm>
            <a:off x="457200" y="1524000"/>
            <a:ext cx="3478213" cy="4953000"/>
          </a:xfrm>
          <a:prstGeom prst="rect">
            <a:avLst/>
          </a:prstGeom>
          <a:noFill/>
          <a:ln w="9525">
            <a:noFill/>
            <a:miter lim="800000"/>
            <a:headEnd/>
            <a:tailEnd/>
          </a:ln>
        </p:spPr>
      </p:pic>
      <p:sp>
        <p:nvSpPr>
          <p:cNvPr id="23556" name="Text Box 5"/>
          <p:cNvSpPr txBox="1">
            <a:spLocks noChangeArrowheads="1"/>
          </p:cNvSpPr>
          <p:nvPr/>
        </p:nvSpPr>
        <p:spPr bwMode="auto">
          <a:xfrm>
            <a:off x="4419600" y="2590800"/>
            <a:ext cx="4419600" cy="3093155"/>
          </a:xfrm>
          <a:prstGeom prst="rect">
            <a:avLst/>
          </a:prstGeom>
          <a:noFill/>
          <a:ln w="9525">
            <a:noFill/>
            <a:miter lim="800000"/>
            <a:headEnd/>
            <a:tailEnd/>
          </a:ln>
        </p:spPr>
        <p:txBody>
          <a:bodyPr>
            <a:prstTxWarp prst="textNoShape">
              <a:avLst/>
            </a:prstTxWarp>
            <a:spAutoFit/>
          </a:bodyPr>
          <a:lstStyle/>
          <a:p>
            <a:pPr>
              <a:spcBef>
                <a:spcPct val="50000"/>
              </a:spcBef>
            </a:pPr>
            <a:r>
              <a:rPr lang="en-US" sz="2400" b="1" u="sng" dirty="0">
                <a:solidFill>
                  <a:srgbClr val="333300"/>
                </a:solidFill>
                <a:latin typeface="Tw Cen MT"/>
              </a:rPr>
              <a:t>Women’s Roles in Germany</a:t>
            </a:r>
          </a:p>
          <a:p>
            <a:pPr>
              <a:spcBef>
                <a:spcPct val="50000"/>
              </a:spcBef>
              <a:buFontTx/>
              <a:buChar char="-"/>
            </a:pPr>
            <a:r>
              <a:rPr lang="en-US" dirty="0">
                <a:latin typeface="Tw Cen MT"/>
              </a:rPr>
              <a:t>The Germans worked to gather as much old material for the war effort as possible. This poster is for a 1943 clothing drive. The text translates as: "Get rid of old cloth and shoes!”</a:t>
            </a:r>
          </a:p>
          <a:p>
            <a:pPr>
              <a:spcBef>
                <a:spcPct val="50000"/>
              </a:spcBef>
            </a:pPr>
            <a:r>
              <a:rPr lang="en-US" dirty="0">
                <a:solidFill>
                  <a:srgbClr val="CCFFCC"/>
                </a:solidFill>
                <a:latin typeface="Tw Cen MT"/>
              </a:rPr>
              <a:t>Any similarities between German and American propaganda?</a:t>
            </a:r>
          </a:p>
          <a:p>
            <a:pPr>
              <a:spcBef>
                <a:spcPct val="50000"/>
              </a:spcBef>
            </a:pPr>
            <a:r>
              <a:rPr lang="en-US" dirty="0">
                <a:solidFill>
                  <a:srgbClr val="CCFFCC"/>
                </a:solidFill>
                <a:latin typeface="Tw Cen MT"/>
              </a:rPr>
              <a:t>What does her appearance suggest about what Germans value?</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674" name="Text Box 4"/>
          <p:cNvSpPr txBox="1">
            <a:spLocks noChangeArrowheads="1"/>
          </p:cNvSpPr>
          <p:nvPr/>
        </p:nvSpPr>
        <p:spPr bwMode="auto">
          <a:xfrm>
            <a:off x="4419600" y="3429000"/>
            <a:ext cx="4495800" cy="2400657"/>
          </a:xfrm>
          <a:prstGeom prst="rect">
            <a:avLst/>
          </a:prstGeom>
          <a:noFill/>
          <a:ln w="9525">
            <a:noFill/>
            <a:miter lim="800000"/>
            <a:headEnd/>
            <a:tailEnd/>
          </a:ln>
        </p:spPr>
        <p:txBody>
          <a:bodyPr>
            <a:prstTxWarp prst="textNoShape">
              <a:avLst/>
            </a:prstTxWarp>
            <a:spAutoFit/>
          </a:bodyPr>
          <a:lstStyle/>
          <a:p>
            <a:pPr>
              <a:spcBef>
                <a:spcPct val="50000"/>
              </a:spcBef>
            </a:pPr>
            <a:r>
              <a:rPr lang="en-US" sz="2400" b="1" u="sng" dirty="0">
                <a:solidFill>
                  <a:srgbClr val="333300"/>
                </a:solidFill>
                <a:latin typeface="Tw Cen MT"/>
              </a:rPr>
              <a:t>No One Shall Go Hungry</a:t>
            </a:r>
          </a:p>
          <a:p>
            <a:pPr>
              <a:spcBef>
                <a:spcPct val="50000"/>
              </a:spcBef>
              <a:buFontTx/>
              <a:buChar char="-"/>
            </a:pPr>
            <a:r>
              <a:rPr lang="en-US" dirty="0">
                <a:latin typeface="Tw Cen MT"/>
              </a:rPr>
              <a:t>The Winter Aid</a:t>
            </a:r>
            <a:r>
              <a:rPr lang="en-US" dirty="0" smtClean="0">
                <a:latin typeface="Tw Cen MT"/>
              </a:rPr>
              <a:t> was </a:t>
            </a:r>
            <a:r>
              <a:rPr lang="en-US" dirty="0">
                <a:latin typeface="Tw Cen MT"/>
              </a:rPr>
              <a:t>the Nazi Party charity. Each year there was a drive to solicit donations to help the needy. Contributions were not entirely "voluntary." The text translates as: "No one shall go hungry! No one shall be cold!“</a:t>
            </a:r>
          </a:p>
          <a:p>
            <a:pPr>
              <a:spcBef>
                <a:spcPct val="50000"/>
              </a:spcBef>
            </a:pPr>
            <a:r>
              <a:rPr lang="en-US" b="1" dirty="0">
                <a:solidFill>
                  <a:srgbClr val="FF0000"/>
                </a:solidFill>
                <a:latin typeface="Tw Cen MT"/>
              </a:rPr>
              <a:t>Does anything seem religious about this?</a:t>
            </a:r>
          </a:p>
        </p:txBody>
      </p:sp>
      <p:pic>
        <p:nvPicPr>
          <p:cNvPr id="28675" name="Picture 5" descr="ww2naziprop"/>
          <p:cNvPicPr>
            <a:picLocks noChangeAspect="1" noChangeArrowheads="1"/>
          </p:cNvPicPr>
          <p:nvPr/>
        </p:nvPicPr>
        <p:blipFill>
          <a:blip r:embed="rId2"/>
          <a:srcRect/>
          <a:stretch>
            <a:fillRect/>
          </a:stretch>
        </p:blipFill>
        <p:spPr bwMode="auto">
          <a:xfrm>
            <a:off x="304800" y="1219200"/>
            <a:ext cx="3994150" cy="5349875"/>
          </a:xfrm>
          <a:prstGeom prst="rect">
            <a:avLst/>
          </a:prstGeom>
          <a:noFill/>
          <a:ln w="9525">
            <a:noFill/>
            <a:miter lim="800000"/>
            <a:headEnd/>
            <a:tailEnd/>
          </a:ln>
        </p:spPr>
      </p:pic>
      <p:sp>
        <p:nvSpPr>
          <p:cNvPr id="28676" name="Text Box 6"/>
          <p:cNvSpPr txBox="1">
            <a:spLocks noChangeArrowheads="1"/>
          </p:cNvSpPr>
          <p:nvPr/>
        </p:nvSpPr>
        <p:spPr bwMode="auto">
          <a:xfrm>
            <a:off x="1143000" y="304800"/>
            <a:ext cx="6858000" cy="701675"/>
          </a:xfrm>
          <a:prstGeom prst="rect">
            <a:avLst/>
          </a:prstGeom>
          <a:noFill/>
          <a:ln w="9525">
            <a:noFill/>
            <a:miter lim="800000"/>
            <a:headEnd/>
            <a:tailEnd/>
          </a:ln>
        </p:spPr>
        <p:txBody>
          <a:bodyPr>
            <a:prstTxWarp prst="textNoShape">
              <a:avLst/>
            </a:prstTxWarp>
            <a:spAutoFit/>
          </a:bodyPr>
          <a:lstStyle/>
          <a:p>
            <a:pPr algn="ctr">
              <a:spcBef>
                <a:spcPct val="50000"/>
              </a:spcBef>
            </a:pPr>
            <a:r>
              <a:rPr lang="en-US" sz="4000" dirty="0">
                <a:solidFill>
                  <a:schemeClr val="hlink"/>
                </a:solidFill>
                <a:latin typeface="Tw Cen MT"/>
              </a:rPr>
              <a:t>Religion in Propaganda</a:t>
            </a:r>
          </a:p>
        </p:txBody>
      </p:sp>
      <p:sp>
        <p:nvSpPr>
          <p:cNvPr id="28677" name="Text Box 7"/>
          <p:cNvSpPr txBox="1">
            <a:spLocks noChangeArrowheads="1"/>
          </p:cNvSpPr>
          <p:nvPr/>
        </p:nvSpPr>
        <p:spPr bwMode="auto">
          <a:xfrm>
            <a:off x="4572000" y="1600200"/>
            <a:ext cx="4572000" cy="1200329"/>
          </a:xfrm>
          <a:prstGeom prst="rect">
            <a:avLst/>
          </a:prstGeom>
          <a:noFill/>
          <a:ln w="9525">
            <a:noFill/>
            <a:miter lim="800000"/>
            <a:headEnd/>
            <a:tailEnd/>
          </a:ln>
        </p:spPr>
        <p:txBody>
          <a:bodyPr>
            <a:prstTxWarp prst="textNoShape">
              <a:avLst/>
            </a:prstTxWarp>
            <a:spAutoFit/>
          </a:bodyPr>
          <a:lstStyle/>
          <a:p>
            <a:pPr>
              <a:spcBef>
                <a:spcPct val="50000"/>
              </a:spcBef>
            </a:pPr>
            <a:r>
              <a:rPr lang="en-US" dirty="0">
                <a:latin typeface="Tw Cen MT"/>
              </a:rPr>
              <a:t>Religion can be a very powerful and persuasive tool used for propaganda.  Examine the following pictures and think about how each country portrays God on their side.</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4818" name="Picture 5" descr="ww2bootchurch"/>
          <p:cNvPicPr>
            <a:picLocks noChangeAspect="1" noChangeArrowheads="1"/>
          </p:cNvPicPr>
          <p:nvPr/>
        </p:nvPicPr>
        <p:blipFill>
          <a:blip r:embed="rId2"/>
          <a:srcRect/>
          <a:stretch>
            <a:fillRect/>
          </a:stretch>
        </p:blipFill>
        <p:spPr bwMode="auto">
          <a:xfrm>
            <a:off x="152400" y="292100"/>
            <a:ext cx="4710113" cy="6413500"/>
          </a:xfrm>
          <a:prstGeom prst="rect">
            <a:avLst/>
          </a:prstGeom>
          <a:noFill/>
          <a:ln w="9525">
            <a:noFill/>
            <a:miter lim="800000"/>
            <a:headEnd/>
            <a:tailEnd/>
          </a:ln>
        </p:spPr>
      </p:pic>
      <p:pic>
        <p:nvPicPr>
          <p:cNvPr id="34819" name="Picture 6" descr="ww2nazistabbible"/>
          <p:cNvPicPr>
            <a:picLocks noChangeAspect="1" noChangeArrowheads="1"/>
          </p:cNvPicPr>
          <p:nvPr/>
        </p:nvPicPr>
        <p:blipFill>
          <a:blip r:embed="rId3"/>
          <a:srcRect/>
          <a:stretch>
            <a:fillRect/>
          </a:stretch>
        </p:blipFill>
        <p:spPr bwMode="auto">
          <a:xfrm>
            <a:off x="5257800" y="1828800"/>
            <a:ext cx="3511550" cy="4876800"/>
          </a:xfrm>
          <a:prstGeom prst="rect">
            <a:avLst/>
          </a:prstGeom>
          <a:noFill/>
          <a:ln w="9525">
            <a:noFill/>
            <a:miter lim="800000"/>
            <a:headEnd/>
            <a:tailEnd/>
          </a:ln>
        </p:spPr>
      </p:pic>
      <p:sp>
        <p:nvSpPr>
          <p:cNvPr id="34820" name="Text Box 7"/>
          <p:cNvSpPr txBox="1">
            <a:spLocks noChangeArrowheads="1"/>
          </p:cNvSpPr>
          <p:nvPr/>
        </p:nvSpPr>
        <p:spPr bwMode="auto">
          <a:xfrm>
            <a:off x="5257800" y="152400"/>
            <a:ext cx="3429000" cy="1323439"/>
          </a:xfrm>
          <a:prstGeom prst="rect">
            <a:avLst/>
          </a:prstGeom>
          <a:noFill/>
          <a:ln w="9525">
            <a:noFill/>
            <a:miter lim="800000"/>
            <a:headEnd/>
            <a:tailEnd/>
          </a:ln>
        </p:spPr>
        <p:txBody>
          <a:bodyPr>
            <a:prstTxWarp prst="textNoShape">
              <a:avLst/>
            </a:prstTxWarp>
            <a:spAutoFit/>
          </a:bodyPr>
          <a:lstStyle/>
          <a:p>
            <a:pPr>
              <a:spcBef>
                <a:spcPct val="50000"/>
              </a:spcBef>
            </a:pPr>
            <a:r>
              <a:rPr lang="en-US" sz="1600" b="1" dirty="0">
                <a:latin typeface="Tw Cen MT"/>
              </a:rPr>
              <a:t>Interesting how every side says God is on our side.  In Germany, Hitler is shown ordained by God, but in America, the portrayal is quite different.  Who is right?</a:t>
            </a:r>
            <a:endParaRPr lang="en-US" sz="1600" dirty="0">
              <a:latin typeface="Tw Cen MT"/>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5842" name="Picture 4" descr="ww2black1"/>
          <p:cNvPicPr>
            <a:picLocks noChangeAspect="1" noChangeArrowheads="1"/>
          </p:cNvPicPr>
          <p:nvPr/>
        </p:nvPicPr>
        <p:blipFill>
          <a:blip r:embed="rId2"/>
          <a:srcRect/>
          <a:stretch>
            <a:fillRect/>
          </a:stretch>
        </p:blipFill>
        <p:spPr bwMode="auto">
          <a:xfrm>
            <a:off x="609600" y="1371600"/>
            <a:ext cx="3440113" cy="4767263"/>
          </a:xfrm>
          <a:prstGeom prst="rect">
            <a:avLst/>
          </a:prstGeom>
          <a:noFill/>
          <a:ln w="9525">
            <a:noFill/>
            <a:miter lim="800000"/>
            <a:headEnd/>
            <a:tailEnd/>
          </a:ln>
        </p:spPr>
      </p:pic>
      <p:sp>
        <p:nvSpPr>
          <p:cNvPr id="35843" name="Text Box 5"/>
          <p:cNvSpPr txBox="1">
            <a:spLocks noChangeArrowheads="1"/>
          </p:cNvSpPr>
          <p:nvPr/>
        </p:nvSpPr>
        <p:spPr bwMode="auto">
          <a:xfrm>
            <a:off x="609600" y="304800"/>
            <a:ext cx="4495800" cy="949325"/>
          </a:xfrm>
          <a:prstGeom prst="rect">
            <a:avLst/>
          </a:prstGeom>
          <a:noFill/>
          <a:ln w="9525">
            <a:noFill/>
            <a:miter lim="800000"/>
            <a:headEnd/>
            <a:tailEnd/>
          </a:ln>
        </p:spPr>
        <p:txBody>
          <a:bodyPr>
            <a:prstTxWarp prst="textNoShape">
              <a:avLst/>
            </a:prstTxWarp>
            <a:spAutoFit/>
          </a:bodyPr>
          <a:lstStyle/>
          <a:p>
            <a:pPr>
              <a:spcBef>
                <a:spcPct val="50000"/>
              </a:spcBef>
            </a:pPr>
            <a:r>
              <a:rPr lang="en-US" sz="2800" dirty="0">
                <a:latin typeface="Tw Cen MT"/>
              </a:rPr>
              <a:t>More American Religious Propaganda</a:t>
            </a:r>
          </a:p>
        </p:txBody>
      </p:sp>
      <p:sp>
        <p:nvSpPr>
          <p:cNvPr id="35844" name="Text Box 6"/>
          <p:cNvSpPr txBox="1">
            <a:spLocks noChangeArrowheads="1"/>
          </p:cNvSpPr>
          <p:nvPr/>
        </p:nvSpPr>
        <p:spPr bwMode="auto">
          <a:xfrm>
            <a:off x="4419600" y="2819400"/>
            <a:ext cx="4495800" cy="920750"/>
          </a:xfrm>
          <a:prstGeom prst="rect">
            <a:avLst/>
          </a:prstGeom>
          <a:noFill/>
          <a:ln w="9525">
            <a:noFill/>
            <a:miter lim="800000"/>
            <a:headEnd/>
            <a:tailEnd/>
          </a:ln>
        </p:spPr>
        <p:txBody>
          <a:bodyPr>
            <a:prstTxWarp prst="textNoShape">
              <a:avLst/>
            </a:prstTxWarp>
            <a:spAutoFit/>
          </a:bodyPr>
          <a:lstStyle/>
          <a:p>
            <a:pPr>
              <a:spcBef>
                <a:spcPct val="50000"/>
              </a:spcBef>
            </a:pPr>
            <a:r>
              <a:rPr lang="en-US" dirty="0">
                <a:latin typeface="Tw Cen MT"/>
              </a:rPr>
              <a:t>Would you be more likely to fight – or even die - for a cause if you were taught to believe God was on your side?</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pPr eaLnBrk="1" hangingPunct="1">
              <a:defRPr/>
            </a:pPr>
            <a:r>
              <a:rPr lang="en-US" sz="4000" smtClean="0"/>
              <a:t>Germany Propaganda Late in War</a:t>
            </a:r>
          </a:p>
        </p:txBody>
      </p:sp>
      <p:sp>
        <p:nvSpPr>
          <p:cNvPr id="37891" name="Text Box 4"/>
          <p:cNvSpPr txBox="1">
            <a:spLocks noChangeArrowheads="1"/>
          </p:cNvSpPr>
          <p:nvPr/>
        </p:nvSpPr>
        <p:spPr bwMode="auto">
          <a:xfrm>
            <a:off x="609600" y="4876800"/>
            <a:ext cx="4267200" cy="1154162"/>
          </a:xfrm>
          <a:prstGeom prst="rect">
            <a:avLst/>
          </a:prstGeom>
          <a:noFill/>
          <a:ln w="9525">
            <a:noFill/>
            <a:miter lim="800000"/>
            <a:headEnd/>
            <a:tailEnd/>
          </a:ln>
        </p:spPr>
        <p:txBody>
          <a:bodyPr>
            <a:prstTxWarp prst="textNoShape">
              <a:avLst/>
            </a:prstTxWarp>
            <a:spAutoFit/>
          </a:bodyPr>
          <a:lstStyle/>
          <a:p>
            <a:pPr>
              <a:spcBef>
                <a:spcPct val="50000"/>
              </a:spcBef>
            </a:pPr>
            <a:r>
              <a:rPr lang="en-US" sz="2400" b="1" u="sng" dirty="0">
                <a:solidFill>
                  <a:srgbClr val="333300"/>
                </a:solidFill>
                <a:latin typeface="Tw Cen MT"/>
              </a:rPr>
              <a:t>Movie Against Jews</a:t>
            </a:r>
          </a:p>
          <a:p>
            <a:pPr>
              <a:spcBef>
                <a:spcPct val="50000"/>
              </a:spcBef>
            </a:pPr>
            <a:r>
              <a:rPr lang="en-US" dirty="0">
                <a:latin typeface="Tw Cen MT"/>
              </a:rPr>
              <a:t>- This 1940 poster advertises the worst of the Nazi anti-Semitic films, "The Eternal Jew."</a:t>
            </a:r>
          </a:p>
        </p:txBody>
      </p:sp>
      <p:pic>
        <p:nvPicPr>
          <p:cNvPr id="37892" name="Picture 5" descr="ww2naziprop11"/>
          <p:cNvPicPr>
            <a:picLocks noChangeAspect="1" noChangeArrowheads="1"/>
          </p:cNvPicPr>
          <p:nvPr/>
        </p:nvPicPr>
        <p:blipFill>
          <a:blip r:embed="rId2"/>
          <a:srcRect/>
          <a:stretch>
            <a:fillRect/>
          </a:stretch>
        </p:blipFill>
        <p:spPr bwMode="auto">
          <a:xfrm>
            <a:off x="5257800" y="1600200"/>
            <a:ext cx="3448050" cy="4914900"/>
          </a:xfrm>
          <a:prstGeom prst="rect">
            <a:avLst/>
          </a:prstGeom>
          <a:noFill/>
          <a:ln w="9525">
            <a:noFill/>
            <a:miter lim="800000"/>
            <a:headEnd/>
            <a:tailEnd/>
          </a:ln>
        </p:spPr>
      </p:pic>
      <p:sp>
        <p:nvSpPr>
          <p:cNvPr id="37893" name="Text Box 6"/>
          <p:cNvSpPr txBox="1">
            <a:spLocks noChangeArrowheads="1"/>
          </p:cNvSpPr>
          <p:nvPr/>
        </p:nvSpPr>
        <p:spPr bwMode="auto">
          <a:xfrm>
            <a:off x="457200" y="2362200"/>
            <a:ext cx="4267200" cy="2025650"/>
          </a:xfrm>
          <a:prstGeom prst="rect">
            <a:avLst/>
          </a:prstGeom>
          <a:noFill/>
          <a:ln w="9525">
            <a:noFill/>
            <a:miter lim="800000"/>
            <a:headEnd/>
            <a:tailEnd/>
          </a:ln>
        </p:spPr>
        <p:txBody>
          <a:bodyPr>
            <a:prstTxWarp prst="textNoShape">
              <a:avLst/>
            </a:prstTxWarp>
            <a:spAutoFit/>
          </a:bodyPr>
          <a:lstStyle/>
          <a:p>
            <a:pPr>
              <a:spcBef>
                <a:spcPct val="50000"/>
              </a:spcBef>
            </a:pPr>
            <a:r>
              <a:rPr lang="en-US" dirty="0">
                <a:latin typeface="Tw Cen MT"/>
              </a:rPr>
              <a:t>During the late years of the war, the Nazi’s propaganda becomes more desperate and aggressive.  This is when the Concentration Camps become Death Camps.  Jews were specifically targeted early on, but the Holocaust  expanded more and more as the war waged on.  </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9938" name="Text Box 4"/>
          <p:cNvSpPr txBox="1">
            <a:spLocks noChangeArrowheads="1"/>
          </p:cNvSpPr>
          <p:nvPr/>
        </p:nvSpPr>
        <p:spPr bwMode="auto">
          <a:xfrm>
            <a:off x="4572000" y="3124200"/>
            <a:ext cx="3962400" cy="2262158"/>
          </a:xfrm>
          <a:prstGeom prst="rect">
            <a:avLst/>
          </a:prstGeom>
          <a:noFill/>
          <a:ln w="9525">
            <a:noFill/>
            <a:miter lim="800000"/>
            <a:headEnd/>
            <a:tailEnd/>
          </a:ln>
        </p:spPr>
        <p:txBody>
          <a:bodyPr>
            <a:prstTxWarp prst="textNoShape">
              <a:avLst/>
            </a:prstTxWarp>
            <a:spAutoFit/>
          </a:bodyPr>
          <a:lstStyle/>
          <a:p>
            <a:pPr>
              <a:spcBef>
                <a:spcPct val="50000"/>
              </a:spcBef>
            </a:pPr>
            <a:r>
              <a:rPr lang="en-US" sz="2400" b="1" u="sng" dirty="0">
                <a:solidFill>
                  <a:srgbClr val="333300"/>
                </a:solidFill>
                <a:latin typeface="Tw Cen MT"/>
              </a:rPr>
              <a:t>Women</a:t>
            </a:r>
          </a:p>
          <a:p>
            <a:pPr>
              <a:spcBef>
                <a:spcPct val="50000"/>
              </a:spcBef>
            </a:pPr>
            <a:r>
              <a:rPr lang="en-US" dirty="0">
                <a:latin typeface="Tw Cen MT"/>
              </a:rPr>
              <a:t>- Late in the war. The text translates as: "Mothers! Fight for your children!" </a:t>
            </a:r>
            <a:r>
              <a:rPr lang="en-US" b="1" dirty="0">
                <a:latin typeface="Tw Cen MT"/>
              </a:rPr>
              <a:t>Note that the mother portrayed has four children, consistent with the Nazi goal of encouraging as many births as possible.</a:t>
            </a:r>
          </a:p>
        </p:txBody>
      </p:sp>
      <p:pic>
        <p:nvPicPr>
          <p:cNvPr id="39939" name="Picture 5" descr="ww2naziprop15"/>
          <p:cNvPicPr>
            <a:picLocks noChangeAspect="1" noChangeArrowheads="1"/>
          </p:cNvPicPr>
          <p:nvPr/>
        </p:nvPicPr>
        <p:blipFill>
          <a:blip r:embed="rId2"/>
          <a:srcRect/>
          <a:stretch>
            <a:fillRect/>
          </a:stretch>
        </p:blipFill>
        <p:spPr bwMode="auto">
          <a:xfrm>
            <a:off x="304800" y="914400"/>
            <a:ext cx="3857625" cy="5495925"/>
          </a:xfrm>
          <a:prstGeom prst="rect">
            <a:avLst/>
          </a:prstGeom>
          <a:noFill/>
          <a:ln w="9525">
            <a:noFill/>
            <a:miter lim="800000"/>
            <a:headEnd/>
            <a:tailEnd/>
          </a:ln>
        </p:spPr>
      </p:pic>
      <p:sp>
        <p:nvSpPr>
          <p:cNvPr id="39940" name="Text Box 6"/>
          <p:cNvSpPr txBox="1">
            <a:spLocks noChangeArrowheads="1"/>
          </p:cNvSpPr>
          <p:nvPr/>
        </p:nvSpPr>
        <p:spPr bwMode="auto">
          <a:xfrm>
            <a:off x="4495800" y="457200"/>
            <a:ext cx="3886200" cy="1073150"/>
          </a:xfrm>
          <a:prstGeom prst="rect">
            <a:avLst/>
          </a:prstGeom>
          <a:noFill/>
          <a:ln w="9525">
            <a:noFill/>
            <a:miter lim="800000"/>
            <a:headEnd/>
            <a:tailEnd/>
          </a:ln>
        </p:spPr>
        <p:txBody>
          <a:bodyPr>
            <a:prstTxWarp prst="textNoShape">
              <a:avLst/>
            </a:prstTxWarp>
            <a:spAutoFit/>
          </a:bodyPr>
          <a:lstStyle/>
          <a:p>
            <a:pPr algn="ctr">
              <a:spcBef>
                <a:spcPct val="50000"/>
              </a:spcBef>
            </a:pPr>
            <a:r>
              <a:rPr lang="en-US" sz="3200" dirty="0">
                <a:solidFill>
                  <a:srgbClr val="333300"/>
                </a:solidFill>
                <a:latin typeface="Tw Cen MT"/>
              </a:rPr>
              <a:t>More Desperate Propaganda</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ASSIGNMENT INFORMATION</a:t>
            </a:r>
            <a:endParaRPr lang="en-US" dirty="0">
              <a:solidFill>
                <a:srgbClr val="FF0000"/>
              </a:solidFill>
            </a:endParaRPr>
          </a:p>
        </p:txBody>
      </p:sp>
      <p:sp>
        <p:nvSpPr>
          <p:cNvPr id="3" name="Content Placeholder 2"/>
          <p:cNvSpPr>
            <a:spLocks noGrp="1"/>
          </p:cNvSpPr>
          <p:nvPr>
            <p:ph idx="1"/>
          </p:nvPr>
        </p:nvSpPr>
        <p:spPr/>
        <p:txBody>
          <a:bodyPr/>
          <a:lstStyle/>
          <a:p>
            <a:r>
              <a:rPr lang="en-US" dirty="0" smtClean="0"/>
              <a:t>You will analyze propaganda posters.</a:t>
            </a:r>
          </a:p>
          <a:p>
            <a:endParaRPr lang="en-US" dirty="0" smtClean="0"/>
          </a:p>
          <a:p>
            <a:r>
              <a:rPr lang="en-US" dirty="0" smtClean="0"/>
              <a:t>Choose two of the four options.</a:t>
            </a:r>
          </a:p>
          <a:p>
            <a:endParaRPr lang="en-US" dirty="0" smtClean="0"/>
          </a:p>
          <a:p>
            <a:r>
              <a:rPr lang="en-US" dirty="0" smtClean="0"/>
              <a:t>Answer the questions that go with each poster and be ready to discuss with the class.</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pPr eaLnBrk="1" hangingPunct="1">
              <a:defRPr/>
            </a:pPr>
            <a:r>
              <a:rPr lang="en-US" dirty="0" smtClean="0">
                <a:solidFill>
                  <a:srgbClr val="FF0000"/>
                </a:solidFill>
              </a:rPr>
              <a:t>World War II Propaganda</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defRPr/>
            </a:pPr>
            <a:r>
              <a:rPr lang="en-US" smtClean="0"/>
              <a:t>Propaganda</a:t>
            </a:r>
          </a:p>
        </p:txBody>
      </p:sp>
      <p:sp>
        <p:nvSpPr>
          <p:cNvPr id="34819" name="Rectangle 3"/>
          <p:cNvSpPr>
            <a:spLocks noGrp="1" noChangeArrowheads="1"/>
          </p:cNvSpPr>
          <p:nvPr>
            <p:ph type="body" idx="1"/>
          </p:nvPr>
        </p:nvSpPr>
        <p:spPr/>
        <p:txBody>
          <a:bodyPr/>
          <a:lstStyle/>
          <a:p>
            <a:pPr eaLnBrk="1" hangingPunct="1">
              <a:lnSpc>
                <a:spcPct val="90000"/>
              </a:lnSpc>
              <a:defRPr/>
            </a:pPr>
            <a:r>
              <a:rPr lang="en-US" sz="2800" dirty="0" smtClean="0"/>
              <a:t>The purpose of </a:t>
            </a:r>
            <a:r>
              <a:rPr lang="en-US" sz="2800" b="1" dirty="0" smtClean="0"/>
              <a:t>propaganda</a:t>
            </a:r>
            <a:r>
              <a:rPr lang="en-US" sz="2800" dirty="0" smtClean="0"/>
              <a:t> is to systematically promote particular ideas, doctrines, or practices</a:t>
            </a:r>
          </a:p>
          <a:p>
            <a:pPr eaLnBrk="1" hangingPunct="1">
              <a:lnSpc>
                <a:spcPct val="90000"/>
              </a:lnSpc>
              <a:buFontTx/>
              <a:buNone/>
              <a:defRPr/>
            </a:pPr>
            <a:endParaRPr lang="en-US" sz="2800" dirty="0" smtClean="0"/>
          </a:p>
          <a:p>
            <a:pPr eaLnBrk="1" hangingPunct="1">
              <a:lnSpc>
                <a:spcPct val="90000"/>
              </a:lnSpc>
              <a:buFontTx/>
              <a:buNone/>
              <a:defRPr/>
            </a:pPr>
            <a:r>
              <a:rPr lang="en-US" sz="2800" dirty="0" smtClean="0"/>
              <a:t>In WWII, propaganda was used more than any other time this world has seen.  With new</a:t>
            </a:r>
            <a:r>
              <a:rPr lang="en-US" sz="2800" dirty="0" smtClean="0"/>
              <a:t> inventions </a:t>
            </a:r>
            <a:r>
              <a:rPr lang="en-US" sz="2800" dirty="0" smtClean="0"/>
              <a:t>such as </a:t>
            </a:r>
            <a:r>
              <a:rPr lang="en-US" sz="2800" dirty="0" smtClean="0">
                <a:solidFill>
                  <a:schemeClr val="hlink"/>
                </a:solidFill>
              </a:rPr>
              <a:t>photography</a:t>
            </a:r>
            <a:r>
              <a:rPr lang="en-US" sz="2800" dirty="0" smtClean="0"/>
              <a:t>, </a:t>
            </a:r>
            <a:r>
              <a:rPr lang="en-US" sz="2800" dirty="0" smtClean="0">
                <a:solidFill>
                  <a:schemeClr val="hlink"/>
                </a:solidFill>
              </a:rPr>
              <a:t>radio</a:t>
            </a:r>
            <a:r>
              <a:rPr lang="en-US" sz="2800" dirty="0" smtClean="0"/>
              <a:t> and </a:t>
            </a:r>
            <a:r>
              <a:rPr lang="en-US" sz="2800" dirty="0" smtClean="0">
                <a:solidFill>
                  <a:schemeClr val="hlink"/>
                </a:solidFill>
              </a:rPr>
              <a:t>film</a:t>
            </a:r>
            <a:r>
              <a:rPr lang="en-US" sz="2800" dirty="0" smtClean="0"/>
              <a:t>, manipulative messages bombarded every day life in an attempt to persuade a person to believe in a specific cause.   </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457200" y="292100"/>
            <a:ext cx="8229600" cy="927100"/>
          </a:xfrm>
        </p:spPr>
        <p:txBody>
          <a:bodyPr>
            <a:normAutofit fontScale="90000"/>
          </a:bodyPr>
          <a:lstStyle/>
          <a:p>
            <a:pPr eaLnBrk="1" hangingPunct="1">
              <a:defRPr/>
            </a:pPr>
            <a:r>
              <a:rPr lang="en-US" sz="4000" b="1" smtClean="0"/>
              <a:t>Propaganda in Figures</a:t>
            </a:r>
            <a:br>
              <a:rPr lang="en-US" sz="4000" b="1" smtClean="0"/>
            </a:br>
            <a:endParaRPr lang="en-US" sz="4000" b="1" smtClean="0"/>
          </a:p>
        </p:txBody>
      </p:sp>
      <p:sp>
        <p:nvSpPr>
          <p:cNvPr id="35843" name="Rectangle 3"/>
          <p:cNvSpPr>
            <a:spLocks noGrp="1" noChangeArrowheads="1"/>
          </p:cNvSpPr>
          <p:nvPr>
            <p:ph type="body" idx="1"/>
          </p:nvPr>
        </p:nvSpPr>
        <p:spPr>
          <a:xfrm>
            <a:off x="457200" y="914400"/>
            <a:ext cx="8229600" cy="5638800"/>
          </a:xfrm>
        </p:spPr>
        <p:txBody>
          <a:bodyPr/>
          <a:lstStyle/>
          <a:p>
            <a:pPr eaLnBrk="1" hangingPunct="1">
              <a:lnSpc>
                <a:spcPct val="90000"/>
              </a:lnSpc>
              <a:buFontTx/>
              <a:buNone/>
              <a:defRPr/>
            </a:pPr>
            <a:r>
              <a:rPr lang="en-US" dirty="0" smtClean="0"/>
              <a:t>Since the beginning of the War, the</a:t>
            </a:r>
            <a:r>
              <a:rPr lang="en-US" dirty="0" smtClean="0"/>
              <a:t> </a:t>
            </a:r>
            <a:r>
              <a:rPr lang="en-US" i="1" dirty="0" smtClean="0">
                <a:solidFill>
                  <a:schemeClr val="hlink"/>
                </a:solidFill>
              </a:rPr>
              <a:t>RPL </a:t>
            </a:r>
            <a:r>
              <a:rPr lang="en-US" dirty="0" smtClean="0">
                <a:solidFill>
                  <a:schemeClr val="hlink"/>
                </a:solidFill>
              </a:rPr>
              <a:t>(Germany’s propaganda machine) </a:t>
            </a:r>
            <a:r>
              <a:rPr lang="en-US" dirty="0" smtClean="0"/>
              <a:t>produced</a:t>
            </a:r>
            <a:r>
              <a:rPr lang="en-US" dirty="0" smtClean="0"/>
              <a:t>:</a:t>
            </a:r>
          </a:p>
          <a:p>
            <a:pPr eaLnBrk="1" hangingPunct="1">
              <a:lnSpc>
                <a:spcPct val="90000"/>
              </a:lnSpc>
              <a:defRPr/>
            </a:pPr>
            <a:r>
              <a:rPr lang="en-US" dirty="0" smtClean="0"/>
              <a:t>more than </a:t>
            </a:r>
            <a:r>
              <a:rPr lang="en-US" b="1" dirty="0" smtClean="0">
                <a:solidFill>
                  <a:schemeClr val="accent2"/>
                </a:solidFill>
              </a:rPr>
              <a:t>2 </a:t>
            </a:r>
            <a:r>
              <a:rPr lang="en-US" dirty="0" smtClean="0">
                <a:solidFill>
                  <a:schemeClr val="accent2"/>
                </a:solidFill>
              </a:rPr>
              <a:t>million brochures</a:t>
            </a:r>
            <a:r>
              <a:rPr lang="en-US" dirty="0" smtClean="0"/>
              <a:t> </a:t>
            </a:r>
          </a:p>
          <a:p>
            <a:pPr eaLnBrk="1" hangingPunct="1">
              <a:lnSpc>
                <a:spcPct val="90000"/>
              </a:lnSpc>
              <a:defRPr/>
            </a:pPr>
            <a:r>
              <a:rPr lang="en-US" dirty="0" smtClean="0"/>
              <a:t>more than </a:t>
            </a:r>
            <a:r>
              <a:rPr lang="en-US" b="1" dirty="0" smtClean="0">
                <a:solidFill>
                  <a:schemeClr val="accent1"/>
                </a:solidFill>
              </a:rPr>
              <a:t>7 </a:t>
            </a:r>
            <a:r>
              <a:rPr lang="en-US" dirty="0" smtClean="0">
                <a:solidFill>
                  <a:schemeClr val="accent1"/>
                </a:solidFill>
              </a:rPr>
              <a:t>million posters</a:t>
            </a:r>
            <a:r>
              <a:rPr lang="en-US" dirty="0" smtClean="0"/>
              <a:t> </a:t>
            </a:r>
          </a:p>
          <a:p>
            <a:pPr eaLnBrk="1" hangingPunct="1">
              <a:lnSpc>
                <a:spcPct val="90000"/>
              </a:lnSpc>
              <a:defRPr/>
            </a:pPr>
            <a:r>
              <a:rPr lang="en-US" dirty="0" smtClean="0"/>
              <a:t>more than </a:t>
            </a:r>
            <a:r>
              <a:rPr lang="en-US" b="1" dirty="0" smtClean="0">
                <a:solidFill>
                  <a:schemeClr val="folHlink"/>
                </a:solidFill>
              </a:rPr>
              <a:t>60</a:t>
            </a:r>
            <a:r>
              <a:rPr lang="en-US" dirty="0" smtClean="0">
                <a:solidFill>
                  <a:schemeClr val="folHlink"/>
                </a:solidFill>
              </a:rPr>
              <a:t> million newspapers, wall posters, leaflets, etc</a:t>
            </a:r>
            <a:r>
              <a:rPr lang="en-US" dirty="0" smtClean="0"/>
              <a:t>. </a:t>
            </a:r>
          </a:p>
          <a:p>
            <a:pPr eaLnBrk="1" hangingPunct="1">
              <a:lnSpc>
                <a:spcPct val="90000"/>
              </a:lnSpc>
              <a:buFontTx/>
              <a:buNone/>
              <a:defRPr/>
            </a:pPr>
            <a:r>
              <a:rPr lang="en-US" dirty="0" smtClean="0"/>
              <a:t>It carried out:</a:t>
            </a:r>
          </a:p>
          <a:p>
            <a:pPr eaLnBrk="1" hangingPunct="1">
              <a:lnSpc>
                <a:spcPct val="90000"/>
              </a:lnSpc>
              <a:defRPr/>
            </a:pPr>
            <a:r>
              <a:rPr lang="en-US" dirty="0" smtClean="0"/>
              <a:t>about </a:t>
            </a:r>
            <a:r>
              <a:rPr lang="en-US" b="1" dirty="0" smtClean="0">
                <a:solidFill>
                  <a:schemeClr val="accent2"/>
                </a:solidFill>
              </a:rPr>
              <a:t>30,000 </a:t>
            </a:r>
            <a:r>
              <a:rPr lang="en-US" dirty="0" smtClean="0">
                <a:solidFill>
                  <a:schemeClr val="accent2"/>
                </a:solidFill>
              </a:rPr>
              <a:t>slide shows</a:t>
            </a:r>
            <a:r>
              <a:rPr lang="en-US" dirty="0" smtClean="0"/>
              <a:t> </a:t>
            </a:r>
          </a:p>
          <a:p>
            <a:pPr eaLnBrk="1" hangingPunct="1">
              <a:lnSpc>
                <a:spcPct val="90000"/>
              </a:lnSpc>
              <a:defRPr/>
            </a:pPr>
            <a:r>
              <a:rPr lang="en-US" dirty="0" smtClean="0"/>
              <a:t>about </a:t>
            </a:r>
            <a:r>
              <a:rPr lang="en-US" b="1" dirty="0" smtClean="0">
                <a:solidFill>
                  <a:schemeClr val="accent1"/>
                </a:solidFill>
              </a:rPr>
              <a:t>45,000 </a:t>
            </a:r>
            <a:r>
              <a:rPr lang="en-US" dirty="0" smtClean="0">
                <a:solidFill>
                  <a:schemeClr val="accent1"/>
                </a:solidFill>
              </a:rPr>
              <a:t>film evenings every month</a:t>
            </a:r>
            <a:r>
              <a:rPr lang="en-US" dirty="0" smtClean="0"/>
              <a:t> </a:t>
            </a:r>
          </a:p>
          <a:p>
            <a:pPr eaLnBrk="1" hangingPunct="1">
              <a:lnSpc>
                <a:spcPct val="90000"/>
              </a:lnSpc>
              <a:defRPr/>
            </a:pPr>
            <a:r>
              <a:rPr lang="en-US" dirty="0" smtClean="0"/>
              <a:t>about </a:t>
            </a:r>
            <a:r>
              <a:rPr lang="en-US" b="1" dirty="0" smtClean="0">
                <a:solidFill>
                  <a:schemeClr val="folHlink"/>
                </a:solidFill>
              </a:rPr>
              <a:t>200,000</a:t>
            </a:r>
            <a:r>
              <a:rPr lang="en-US" dirty="0" smtClean="0">
                <a:solidFill>
                  <a:schemeClr val="folHlink"/>
                </a:solidFill>
              </a:rPr>
              <a:t> meetings and public or factory mass meetings</a:t>
            </a:r>
            <a:r>
              <a:rPr lang="en-US" dirty="0" smtClean="0"/>
              <a:t> </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146" name="Text Box 4"/>
          <p:cNvSpPr txBox="1">
            <a:spLocks noChangeArrowheads="1"/>
          </p:cNvSpPr>
          <p:nvPr/>
        </p:nvSpPr>
        <p:spPr bwMode="auto">
          <a:xfrm>
            <a:off x="4419600" y="1981200"/>
            <a:ext cx="4038600" cy="3847207"/>
          </a:xfrm>
          <a:prstGeom prst="rect">
            <a:avLst/>
          </a:prstGeom>
          <a:noFill/>
          <a:ln w="9525">
            <a:noFill/>
            <a:miter lim="800000"/>
            <a:headEnd/>
            <a:tailEnd/>
          </a:ln>
        </p:spPr>
        <p:txBody>
          <a:bodyPr>
            <a:prstTxWarp prst="textNoShape">
              <a:avLst/>
            </a:prstTxWarp>
            <a:spAutoFit/>
          </a:bodyPr>
          <a:lstStyle/>
          <a:p>
            <a:pPr>
              <a:spcBef>
                <a:spcPct val="50000"/>
              </a:spcBef>
            </a:pPr>
            <a:r>
              <a:rPr lang="en-US" sz="2800" b="1" u="sng" dirty="0">
                <a:solidFill>
                  <a:srgbClr val="333300"/>
                </a:solidFill>
                <a:latin typeface="Tw Cen MT"/>
              </a:rPr>
              <a:t>Mein </a:t>
            </a:r>
            <a:r>
              <a:rPr lang="en-US" sz="2800" b="1" u="sng" dirty="0" err="1">
                <a:solidFill>
                  <a:srgbClr val="333300"/>
                </a:solidFill>
                <a:latin typeface="Tw Cen MT"/>
              </a:rPr>
              <a:t>Kampf</a:t>
            </a:r>
            <a:endParaRPr lang="en-US" sz="2800" b="1" u="sng" dirty="0">
              <a:solidFill>
                <a:srgbClr val="333300"/>
              </a:solidFill>
              <a:latin typeface="Tw Cen MT"/>
            </a:endParaRPr>
          </a:p>
          <a:p>
            <a:pPr>
              <a:spcBef>
                <a:spcPct val="50000"/>
              </a:spcBef>
            </a:pPr>
            <a:r>
              <a:rPr lang="en-US" sz="2400" dirty="0">
                <a:latin typeface="Tw Cen MT"/>
              </a:rPr>
              <a:t>- This poster promotes Hitler's book </a:t>
            </a:r>
            <a:r>
              <a:rPr lang="en-US" sz="2400" i="1" dirty="0">
                <a:latin typeface="Tw Cen MT"/>
              </a:rPr>
              <a:t>Mein </a:t>
            </a:r>
            <a:r>
              <a:rPr lang="en-US" sz="2400" i="1" dirty="0" err="1">
                <a:latin typeface="Tw Cen MT"/>
              </a:rPr>
              <a:t>Kampf</a:t>
            </a:r>
            <a:r>
              <a:rPr lang="en-US" sz="2400" i="1" dirty="0">
                <a:latin typeface="Tw Cen MT"/>
              </a:rPr>
              <a:t>, </a:t>
            </a:r>
            <a:r>
              <a:rPr lang="en-US" sz="2400" dirty="0">
                <a:latin typeface="Tw Cen MT"/>
              </a:rPr>
              <a:t>announcing that four million copies have been sold.</a:t>
            </a:r>
          </a:p>
          <a:p>
            <a:pPr>
              <a:spcBef>
                <a:spcPct val="50000"/>
              </a:spcBef>
            </a:pPr>
            <a:r>
              <a:rPr lang="en-US" sz="2400" dirty="0">
                <a:latin typeface="Tw Cen MT"/>
              </a:rPr>
              <a:t>This book is what really put Hitler on the map.  After this, more political opportunities presented themselves.</a:t>
            </a:r>
          </a:p>
        </p:txBody>
      </p:sp>
      <p:pic>
        <p:nvPicPr>
          <p:cNvPr id="6147" name="Picture 5" descr="ww2meinkampf"/>
          <p:cNvPicPr>
            <a:picLocks noChangeAspect="1" noChangeArrowheads="1"/>
          </p:cNvPicPr>
          <p:nvPr/>
        </p:nvPicPr>
        <p:blipFill>
          <a:blip r:embed="rId2"/>
          <a:srcRect/>
          <a:stretch>
            <a:fillRect/>
          </a:stretch>
        </p:blipFill>
        <p:spPr bwMode="auto">
          <a:xfrm>
            <a:off x="228600" y="533400"/>
            <a:ext cx="4029075" cy="5562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normAutofit fontScale="90000"/>
          </a:bodyPr>
          <a:lstStyle/>
          <a:p>
            <a:pPr eaLnBrk="1" hangingPunct="1">
              <a:defRPr/>
            </a:pPr>
            <a:r>
              <a:rPr lang="en-US" sz="2800" smtClean="0"/>
              <a:t>The </a:t>
            </a:r>
            <a:r>
              <a:rPr lang="en-US" sz="2800" b="1" smtClean="0">
                <a:solidFill>
                  <a:schemeClr val="hlink"/>
                </a:solidFill>
              </a:rPr>
              <a:t>Technical Team "Germany"</a:t>
            </a:r>
            <a:r>
              <a:rPr lang="en-US" sz="2800" b="1" smtClean="0"/>
              <a:t> </a:t>
            </a:r>
            <a:r>
              <a:rPr lang="en-US" sz="2800" smtClean="0"/>
              <a:t>assisted in about 50 major events and drove over 360,000 kilometers (nine times around the earth).</a:t>
            </a:r>
          </a:p>
        </p:txBody>
      </p:sp>
      <p:pic>
        <p:nvPicPr>
          <p:cNvPr id="9219" name="Picture 4" descr="ww2naziprop5"/>
          <p:cNvPicPr>
            <a:picLocks noChangeAspect="1" noChangeArrowheads="1"/>
          </p:cNvPicPr>
          <p:nvPr/>
        </p:nvPicPr>
        <p:blipFill>
          <a:blip r:embed="rId2"/>
          <a:srcRect/>
          <a:stretch>
            <a:fillRect/>
          </a:stretch>
        </p:blipFill>
        <p:spPr bwMode="auto">
          <a:xfrm>
            <a:off x="457200" y="1752600"/>
            <a:ext cx="3340100" cy="4800600"/>
          </a:xfrm>
          <a:prstGeom prst="rect">
            <a:avLst/>
          </a:prstGeom>
          <a:noFill/>
          <a:ln w="9525">
            <a:noFill/>
            <a:miter lim="800000"/>
            <a:headEnd/>
            <a:tailEnd/>
          </a:ln>
        </p:spPr>
      </p:pic>
      <p:sp>
        <p:nvSpPr>
          <p:cNvPr id="9220" name="Text Box 5"/>
          <p:cNvSpPr txBox="1">
            <a:spLocks noChangeArrowheads="1"/>
          </p:cNvSpPr>
          <p:nvPr/>
        </p:nvSpPr>
        <p:spPr bwMode="auto">
          <a:xfrm>
            <a:off x="3886200" y="2590800"/>
            <a:ext cx="5029200" cy="1938992"/>
          </a:xfrm>
          <a:prstGeom prst="rect">
            <a:avLst/>
          </a:prstGeom>
          <a:noFill/>
          <a:ln w="9525">
            <a:noFill/>
            <a:miter lim="800000"/>
            <a:headEnd/>
            <a:tailEnd/>
          </a:ln>
        </p:spPr>
        <p:txBody>
          <a:bodyPr>
            <a:prstTxWarp prst="textNoShape">
              <a:avLst/>
            </a:prstTxWarp>
            <a:spAutoFit/>
          </a:bodyPr>
          <a:lstStyle/>
          <a:p>
            <a:pPr>
              <a:spcBef>
                <a:spcPct val="50000"/>
              </a:spcBef>
            </a:pPr>
            <a:r>
              <a:rPr lang="en-US" sz="2000" dirty="0">
                <a:latin typeface="Tw Cen MT"/>
              </a:rPr>
              <a:t>Radio Propaganda - The text translates: </a:t>
            </a:r>
            <a:r>
              <a:rPr lang="en-US" sz="2000" dirty="0">
                <a:solidFill>
                  <a:schemeClr val="hlink"/>
                </a:solidFill>
                <a:latin typeface="Tw Cen MT"/>
              </a:rPr>
              <a:t>"All Germany hears the </a:t>
            </a:r>
            <a:r>
              <a:rPr lang="en-US" sz="2000" dirty="0" err="1">
                <a:solidFill>
                  <a:schemeClr val="hlink"/>
                </a:solidFill>
                <a:latin typeface="Tw Cen MT"/>
              </a:rPr>
              <a:t>Führer</a:t>
            </a:r>
            <a:r>
              <a:rPr lang="en-US" sz="2000" dirty="0">
                <a:solidFill>
                  <a:schemeClr val="hlink"/>
                </a:solidFill>
                <a:latin typeface="Tw Cen MT"/>
              </a:rPr>
              <a:t> on the People's Receiver."</a:t>
            </a:r>
            <a:r>
              <a:rPr lang="en-US" sz="2000" dirty="0">
                <a:latin typeface="Tw Cen MT"/>
              </a:rPr>
              <a:t> The Nazis, eager to encourage radio listening, developed an inexpensive radio receiver to make it possible for many people to hear Nazi propaganda.</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hangingPunct="1">
              <a:defRPr/>
            </a:pPr>
            <a:r>
              <a:rPr lang="en-US" dirty="0" smtClean="0">
                <a:solidFill>
                  <a:srgbClr val="FF0000"/>
                </a:solidFill>
              </a:rPr>
              <a:t>Recruitment</a:t>
            </a:r>
          </a:p>
        </p:txBody>
      </p:sp>
      <p:sp>
        <p:nvSpPr>
          <p:cNvPr id="37891" name="Rectangle 3"/>
          <p:cNvSpPr>
            <a:spLocks noGrp="1" noChangeArrowheads="1"/>
          </p:cNvSpPr>
          <p:nvPr>
            <p:ph type="body" idx="1"/>
          </p:nvPr>
        </p:nvSpPr>
        <p:spPr/>
        <p:txBody>
          <a:bodyPr/>
          <a:lstStyle/>
          <a:p>
            <a:pPr eaLnBrk="1" hangingPunct="1">
              <a:buFontTx/>
              <a:buNone/>
            </a:pPr>
            <a:r>
              <a:rPr lang="en-US" dirty="0"/>
              <a:t>Beginning early on in the war and continuing until its end, countries used propaganda to persuade young men to join the military.  The various forms of propaganda glorified the war effort and used short catchy phrases that were easy to understand and hard to forget.  </a:t>
            </a:r>
            <a:r>
              <a:rPr lang="en-US" dirty="0">
                <a:solidFill>
                  <a:srgbClr val="CCFFCC"/>
                </a:solidFill>
              </a:rPr>
              <a:t>Why?</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266" name="Text Box 5"/>
          <p:cNvSpPr txBox="1">
            <a:spLocks noChangeArrowheads="1"/>
          </p:cNvSpPr>
          <p:nvPr/>
        </p:nvSpPr>
        <p:spPr bwMode="auto">
          <a:xfrm>
            <a:off x="304800" y="6096000"/>
            <a:ext cx="4267200" cy="366713"/>
          </a:xfrm>
          <a:prstGeom prst="rect">
            <a:avLst/>
          </a:prstGeom>
          <a:noFill/>
          <a:ln w="9525">
            <a:noFill/>
            <a:miter lim="800000"/>
            <a:headEnd/>
            <a:tailEnd/>
          </a:ln>
        </p:spPr>
        <p:txBody>
          <a:bodyPr>
            <a:prstTxWarp prst="textNoShape">
              <a:avLst/>
            </a:prstTxWarp>
            <a:spAutoFit/>
          </a:bodyPr>
          <a:lstStyle/>
          <a:p>
            <a:pPr>
              <a:spcBef>
                <a:spcPct val="50000"/>
              </a:spcBef>
            </a:pPr>
            <a:r>
              <a:rPr lang="en-US" dirty="0">
                <a:latin typeface="Tw Cen MT"/>
              </a:rPr>
              <a:t>United States – Uncle Sam: I Want You!</a:t>
            </a:r>
          </a:p>
        </p:txBody>
      </p:sp>
      <p:pic>
        <p:nvPicPr>
          <p:cNvPr id="11267" name="Picture 6" descr="ww2recruitusa"/>
          <p:cNvPicPr>
            <a:picLocks noChangeAspect="1" noChangeArrowheads="1"/>
          </p:cNvPicPr>
          <p:nvPr/>
        </p:nvPicPr>
        <p:blipFill>
          <a:blip r:embed="rId2"/>
          <a:srcRect/>
          <a:stretch>
            <a:fillRect/>
          </a:stretch>
        </p:blipFill>
        <p:spPr bwMode="auto">
          <a:xfrm>
            <a:off x="381000" y="228600"/>
            <a:ext cx="4013200" cy="5595938"/>
          </a:xfrm>
          <a:prstGeom prst="rect">
            <a:avLst/>
          </a:prstGeom>
          <a:noFill/>
          <a:ln w="9525">
            <a:noFill/>
            <a:miter lim="800000"/>
            <a:headEnd/>
            <a:tailEnd/>
          </a:ln>
        </p:spPr>
      </p:pic>
      <p:sp>
        <p:nvSpPr>
          <p:cNvPr id="11268" name="Text Box 7"/>
          <p:cNvSpPr txBox="1">
            <a:spLocks noChangeArrowheads="1"/>
          </p:cNvSpPr>
          <p:nvPr/>
        </p:nvSpPr>
        <p:spPr bwMode="auto">
          <a:xfrm>
            <a:off x="5105400" y="6019800"/>
            <a:ext cx="2895600" cy="366713"/>
          </a:xfrm>
          <a:prstGeom prst="rect">
            <a:avLst/>
          </a:prstGeom>
          <a:noFill/>
          <a:ln w="9525">
            <a:noFill/>
            <a:miter lim="800000"/>
            <a:headEnd/>
            <a:tailEnd/>
          </a:ln>
        </p:spPr>
        <p:txBody>
          <a:bodyPr>
            <a:prstTxWarp prst="textNoShape">
              <a:avLst/>
            </a:prstTxWarp>
            <a:spAutoFit/>
          </a:bodyPr>
          <a:lstStyle/>
          <a:p>
            <a:pPr>
              <a:spcBef>
                <a:spcPct val="50000"/>
              </a:spcBef>
            </a:pPr>
            <a:r>
              <a:rPr lang="en-US" dirty="0">
                <a:latin typeface="Tw Cen MT"/>
              </a:rPr>
              <a:t>Russia – Look familiar?</a:t>
            </a:r>
          </a:p>
        </p:txBody>
      </p:sp>
      <p:pic>
        <p:nvPicPr>
          <p:cNvPr id="11269" name="Picture 8" descr="ww2recruitrussia"/>
          <p:cNvPicPr>
            <a:picLocks noChangeAspect="1" noChangeArrowheads="1"/>
          </p:cNvPicPr>
          <p:nvPr/>
        </p:nvPicPr>
        <p:blipFill>
          <a:blip r:embed="rId3"/>
          <a:srcRect/>
          <a:stretch>
            <a:fillRect/>
          </a:stretch>
        </p:blipFill>
        <p:spPr bwMode="auto">
          <a:xfrm>
            <a:off x="4800600" y="685800"/>
            <a:ext cx="3413125" cy="5105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16</TotalTime>
  <Words>1080</Words>
  <Application>Microsoft Macintosh PowerPoint</Application>
  <PresentationFormat>On-screen Show (4:3)</PresentationFormat>
  <Paragraphs>77</Paragraphs>
  <Slides>27</Slides>
  <Notes>0</Notes>
  <HiddenSlides>0</HiddenSlides>
  <MMClips>0</MMClips>
  <ScaleCrop>false</ScaleCrop>
  <HeadingPairs>
    <vt:vector size="4" baseType="variant">
      <vt:variant>
        <vt:lpstr>Design Template</vt:lpstr>
      </vt:variant>
      <vt:variant>
        <vt:i4>1</vt:i4>
      </vt:variant>
      <vt:variant>
        <vt:lpstr>Slide Titles</vt:lpstr>
      </vt:variant>
      <vt:variant>
        <vt:i4>27</vt:i4>
      </vt:variant>
    </vt:vector>
  </HeadingPairs>
  <TitlesOfParts>
    <vt:vector size="28" baseType="lpstr">
      <vt:lpstr>Office Theme</vt:lpstr>
      <vt:lpstr>DO NOW</vt:lpstr>
      <vt:lpstr>Learning Goals</vt:lpstr>
      <vt:lpstr>World War II Propaganda</vt:lpstr>
      <vt:lpstr>Propaganda</vt:lpstr>
      <vt:lpstr>Propaganda in Figures </vt:lpstr>
      <vt:lpstr>Slide 6</vt:lpstr>
      <vt:lpstr>The Technical Team "Germany" assisted in about 50 major events and drove over 360,000 kilometers (nine times around the earth).</vt:lpstr>
      <vt:lpstr>Recruitment</vt:lpstr>
      <vt:lpstr>Slide 9</vt:lpstr>
      <vt:lpstr>Slide 10</vt:lpstr>
      <vt:lpstr>Slide 11</vt:lpstr>
      <vt:lpstr>United States Propaganda</vt:lpstr>
      <vt:lpstr>Slide 13</vt:lpstr>
      <vt:lpstr>U.S. Homefront Propaganda</vt:lpstr>
      <vt:lpstr>Buy War Bonds!</vt:lpstr>
      <vt:lpstr>Saving Gas</vt:lpstr>
      <vt:lpstr>Unification</vt:lpstr>
      <vt:lpstr>Slide 18</vt:lpstr>
      <vt:lpstr>More Homefront Propaganda</vt:lpstr>
      <vt:lpstr>Slide 20</vt:lpstr>
      <vt:lpstr>Nazi Propaganda</vt:lpstr>
      <vt:lpstr>Slide 22</vt:lpstr>
      <vt:lpstr>Slide 23</vt:lpstr>
      <vt:lpstr>Slide 24</vt:lpstr>
      <vt:lpstr>Germany Propaganda Late in War</vt:lpstr>
      <vt:lpstr>Slide 26</vt:lpstr>
      <vt:lpstr>ASSIGNMENT INFORMATION</vt:lpstr>
    </vt:vector>
  </TitlesOfParts>
  <Company>Durham Public Schools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Learning Goals</dc:title>
  <dc:creator>Durham Public Schools</dc:creator>
  <cp:lastModifiedBy>Durham Public Schools</cp:lastModifiedBy>
  <cp:revision>2</cp:revision>
  <dcterms:created xsi:type="dcterms:W3CDTF">2014-04-28T11:56:10Z</dcterms:created>
  <dcterms:modified xsi:type="dcterms:W3CDTF">2014-04-28T12:12:27Z</dcterms:modified>
</cp:coreProperties>
</file>