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handoutMasters/handoutMaster1.xml" ContentType="application/vnd.openxmlformats-officedocument.presentationml.handoutMaster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handoutMasterIdLst>
    <p:handoutMasterId r:id="rId11"/>
  </p:handoutMasterIdLst>
  <p:sldIdLst>
    <p:sldId id="266" r:id="rId2"/>
    <p:sldId id="256" r:id="rId3"/>
    <p:sldId id="267" r:id="rId4"/>
    <p:sldId id="259" r:id="rId5"/>
    <p:sldId id="261" r:id="rId6"/>
    <p:sldId id="263" r:id="rId7"/>
    <p:sldId id="262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6" clrMode="bw" frameSlides="1"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horzBarState="maximized">
    <p:restoredLeft sz="15620"/>
    <p:restoredTop sz="94660"/>
  </p:normalViewPr>
  <p:slideViewPr>
    <p:cSldViewPr snapToGrid="0" snapToObjects="1">
      <p:cViewPr varScale="1">
        <p:scale>
          <a:sx n="109" d="100"/>
          <a:sy n="109" d="100"/>
        </p:scale>
        <p:origin x="-16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37BEF8-E863-7946-BB47-8E89AAB8FFC9}" type="datetimeFigureOut">
              <a:rPr lang="en-US" smtClean="0"/>
              <a:pPr/>
              <a:t>5/19/14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69831B-C5EC-C247-B5D2-8EB261C4EA2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1461247"/>
            <a:ext cx="9144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0" y="4953000"/>
            <a:ext cx="9144000" cy="45291"/>
            <a:chOff x="0" y="1613647"/>
            <a:chExt cx="9144000" cy="45291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14800" y="1572768"/>
            <a:ext cx="4910328" cy="2130552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0" y="3711388"/>
            <a:ext cx="4910328" cy="88696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None/>
              <a:defRPr sz="2400" b="1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119E6-2F48-2B48-BC88-E6A2B79AF80F}" type="datetimeFigureOut">
              <a:rPr lang="en-US" smtClean="0"/>
              <a:pPr/>
              <a:t>5/19/14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F36C6-2C1C-3D45-ABC9-7BADD1772E2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Oval 19"/>
          <p:cNvSpPr>
            <a:spLocks noChangeAspect="1"/>
          </p:cNvSpPr>
          <p:nvPr/>
        </p:nvSpPr>
        <p:spPr>
          <a:xfrm>
            <a:off x="121024" y="85165"/>
            <a:ext cx="4433047" cy="4433047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8400000" scaled="0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>
              <a:rot lat="0" lon="0" rev="16800000"/>
            </a:lightRig>
          </a:scene3d>
          <a:sp3d>
            <a:bevelT w="127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179294" y="112058"/>
            <a:ext cx="4201255" cy="4201255"/>
          </a:xfrm>
          <a:prstGeom prst="ellipse">
            <a:avLst/>
          </a:prstGeom>
          <a:gradFill flip="none" rotWithShape="1">
            <a:gsLst>
              <a:gs pos="0">
                <a:schemeClr val="accent2">
                  <a:alpha val="30000"/>
                </a:schemeClr>
              </a:gs>
              <a:gs pos="100000">
                <a:schemeClr val="accent2">
                  <a:lumMod val="75000"/>
                  <a:alpha val="3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38100" dist="12700" dir="2700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5" name="Oval 34"/>
          <p:cNvSpPr/>
          <p:nvPr/>
        </p:nvSpPr>
        <p:spPr>
          <a:xfrm>
            <a:off x="264460" y="138952"/>
            <a:ext cx="3988777" cy="4056383"/>
          </a:xfrm>
          <a:prstGeom prst="ellipse">
            <a:avLst/>
          </a:prstGeom>
          <a:gradFill flip="none" rotWithShape="1">
            <a:gsLst>
              <a:gs pos="0">
                <a:schemeClr val="accent2">
                  <a:alpha val="30000"/>
                </a:schemeClr>
              </a:gs>
              <a:gs pos="100000">
                <a:schemeClr val="accent2">
                  <a:lumMod val="75000"/>
                  <a:alpha val="3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38100" dist="12700" dir="2700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7" name="Oval 36"/>
          <p:cNvSpPr/>
          <p:nvPr/>
        </p:nvSpPr>
        <p:spPr>
          <a:xfrm>
            <a:off x="264460" y="138953"/>
            <a:ext cx="3897026" cy="3897026"/>
          </a:xfrm>
          <a:prstGeom prst="ellipse">
            <a:avLst/>
          </a:prstGeom>
          <a:gradFill flip="none" rotWithShape="1">
            <a:gsLst>
              <a:gs pos="0">
                <a:schemeClr val="accent2">
                  <a:alpha val="30000"/>
                </a:schemeClr>
              </a:gs>
              <a:gs pos="100000">
                <a:schemeClr val="accent2">
                  <a:lumMod val="75000"/>
                  <a:alpha val="3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127000" dist="63500" dir="162000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1178859"/>
            <a:ext cx="9144000" cy="45291"/>
            <a:chOff x="0" y="1613647"/>
            <a:chExt cx="9144000" cy="45291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0" y="5715000"/>
            <a:ext cx="9144000" cy="45291"/>
            <a:chOff x="0" y="1613647"/>
            <a:chExt cx="9144000" cy="45291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0"/>
            <a:ext cx="3581400" cy="1252538"/>
          </a:xfrm>
        </p:spPr>
        <p:txBody>
          <a:bodyPr anchor="b">
            <a:normAutofit/>
          </a:bodyPr>
          <a:lstStyle>
            <a:lvl1pPr algn="l"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895600"/>
            <a:ext cx="3581400" cy="2438400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119E6-2F48-2B48-BC88-E6A2B79AF80F}" type="datetimeFigureOut">
              <a:rPr lang="en-US" smtClean="0"/>
              <a:pPr/>
              <a:t>5/19/14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F36C6-2C1C-3D45-ABC9-7BADD1772E2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4285131" y="1116106"/>
            <a:ext cx="4724400" cy="4724400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8400000" scaled="0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>
              <a:rot lat="0" lon="0" rev="16800000"/>
            </a:lightRig>
          </a:scene3d>
          <a:sp3d>
            <a:bevelT w="127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3386" y="1148001"/>
            <a:ext cx="4434840" cy="4434987"/>
          </a:xfrm>
          <a:prstGeom prst="ellipse">
            <a:avLst/>
          </a:prstGeom>
          <a:effectLst>
            <a:innerShdw blurRad="63500" dist="50800" dir="18900000">
              <a:prstClr val="black">
                <a:alpha val="30000"/>
              </a:prstClr>
            </a:inn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None/>
              <a:defRPr sz="1800" b="1" kern="1200">
                <a:solidFill>
                  <a:schemeClr val="tx1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119E6-2F48-2B48-BC88-E6A2B79AF80F}" type="datetimeFigureOut">
              <a:rPr lang="en-US" smtClean="0"/>
              <a:pPr/>
              <a:t>5/19/14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F36C6-2C1C-3D45-ABC9-7BADD1772E2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0" y="1584169"/>
            <a:ext cx="9144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6500" y="609600"/>
            <a:ext cx="15875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629400" cy="5516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56499" y="6356350"/>
            <a:ext cx="1148229" cy="365125"/>
          </a:xfrm>
        </p:spPr>
        <p:txBody>
          <a:bodyPr/>
          <a:lstStyle/>
          <a:p>
            <a:fld id="{D4B119E6-2F48-2B48-BC88-E6A2B79AF80F}" type="datetimeFigureOut">
              <a:rPr lang="en-US" smtClean="0"/>
              <a:pPr/>
              <a:t>5/19/14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F36C6-2C1C-3D45-ABC9-7BADD1772E2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 rot="5400000">
            <a:off x="4065260" y="3406355"/>
            <a:ext cx="6858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20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119E6-2F48-2B48-BC88-E6A2B79AF80F}" type="datetimeFigureOut">
              <a:rPr lang="en-US" smtClean="0"/>
              <a:pPr/>
              <a:t>5/19/14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F36C6-2C1C-3D45-ABC9-7BADD1772E2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10"/>
          <p:cNvGrpSpPr/>
          <p:nvPr/>
        </p:nvGrpSpPr>
        <p:grpSpPr>
          <a:xfrm>
            <a:off x="0" y="1584169"/>
            <a:ext cx="9144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0" y="1461247"/>
            <a:ext cx="9144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9"/>
          <p:cNvGrpSpPr/>
          <p:nvPr/>
        </p:nvGrpSpPr>
        <p:grpSpPr>
          <a:xfrm>
            <a:off x="0" y="4953000"/>
            <a:ext cx="9144000" cy="45291"/>
            <a:chOff x="0" y="1613647"/>
            <a:chExt cx="9144000" cy="45291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65376" y="1573306"/>
            <a:ext cx="3653117" cy="2133600"/>
          </a:xfrm>
        </p:spPr>
        <p:txBody>
          <a:bodyPr anchor="b" anchorCtr="0"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65376" y="3998259"/>
            <a:ext cx="3653117" cy="883024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119E6-2F48-2B48-BC88-E6A2B79AF80F}" type="datetimeFigureOut">
              <a:rPr lang="en-US" smtClean="0"/>
              <a:pPr/>
              <a:t>5/19/14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>
            <a:off x="134471" y="685800"/>
            <a:ext cx="5268049" cy="526804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8400000" scaled="0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>
              <a:rot lat="0" lon="0" rev="16800000"/>
            </a:lightRig>
          </a:scene3d>
          <a:sp3d>
            <a:bevelT w="127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Oval 16"/>
          <p:cNvSpPr/>
          <p:nvPr/>
        </p:nvSpPr>
        <p:spPr>
          <a:xfrm>
            <a:off x="229676" y="712694"/>
            <a:ext cx="4983480" cy="4983480"/>
          </a:xfrm>
          <a:prstGeom prst="ellipse">
            <a:avLst/>
          </a:prstGeom>
          <a:gradFill flip="none" rotWithShape="1">
            <a:gsLst>
              <a:gs pos="0">
                <a:schemeClr val="accent2">
                  <a:alpha val="30000"/>
                </a:schemeClr>
              </a:gs>
              <a:gs pos="100000">
                <a:schemeClr val="accent2">
                  <a:lumMod val="75000"/>
                  <a:alpha val="3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38100" dist="12700" dir="2700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" name="Picture Placeholder 24"/>
          <p:cNvSpPr>
            <a:spLocks noGrp="1"/>
          </p:cNvSpPr>
          <p:nvPr>
            <p:ph type="pic" sz="quarter" idx="13"/>
          </p:nvPr>
        </p:nvSpPr>
        <p:spPr>
          <a:xfrm>
            <a:off x="241232" y="716992"/>
            <a:ext cx="4906459" cy="4852935"/>
          </a:xfrm>
          <a:prstGeom prst="ellipse">
            <a:avLst/>
          </a:prstGeom>
          <a:effectLst>
            <a:innerShdw blurRad="63500" dist="50800" dir="16200000">
              <a:prstClr val="black">
                <a:alpha val="30000"/>
              </a:prstClr>
            </a:innerShdw>
          </a:effectLst>
        </p:spPr>
        <p:txBody>
          <a:bodyPr>
            <a:normAutofit/>
          </a:bodyPr>
          <a:lstStyle>
            <a:lvl1pPr algn="r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33600"/>
            <a:ext cx="8228013" cy="1362075"/>
          </a:xfrm>
        </p:spPr>
        <p:txBody>
          <a:bodyPr anchor="b" anchorCtr="0">
            <a:normAutofit/>
          </a:bodyPr>
          <a:lstStyle>
            <a:lvl1pPr algn="ctr">
              <a:defRPr sz="4800" b="1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29013"/>
            <a:ext cx="8228013" cy="1347787"/>
          </a:xfrm>
        </p:spPr>
        <p:txBody>
          <a:bodyPr anchor="t" anchorCtr="0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119E6-2F48-2B48-BC88-E6A2B79AF80F}" type="datetimeFigureOut">
              <a:rPr lang="en-US" smtClean="0"/>
              <a:pPr/>
              <a:t>5/19/14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F36C6-2C1C-3D45-ABC9-7BADD1772E2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0" y="1447800"/>
            <a:ext cx="9144000" cy="45291"/>
            <a:chOff x="0" y="1613647"/>
            <a:chExt cx="9144000" cy="45291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10"/>
          <p:cNvGrpSpPr/>
          <p:nvPr/>
        </p:nvGrpSpPr>
        <p:grpSpPr>
          <a:xfrm>
            <a:off x="0" y="4939553"/>
            <a:ext cx="9144000" cy="45291"/>
            <a:chOff x="0" y="1613647"/>
            <a:chExt cx="9144000" cy="45291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1"/>
            <a:ext cx="3931920" cy="398032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057401"/>
            <a:ext cx="3931920" cy="398032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119E6-2F48-2B48-BC88-E6A2B79AF80F}" type="datetimeFigureOut">
              <a:rPr lang="en-US" smtClean="0"/>
              <a:pPr/>
              <a:t>5/19/14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F36C6-2C1C-3D45-ABC9-7BADD1772E2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16"/>
          <p:cNvGrpSpPr/>
          <p:nvPr/>
        </p:nvGrpSpPr>
        <p:grpSpPr>
          <a:xfrm>
            <a:off x="0" y="1584169"/>
            <a:ext cx="9144000" cy="45291"/>
            <a:chOff x="0" y="1613647"/>
            <a:chExt cx="9144000" cy="45291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1584169"/>
            <a:ext cx="9144000" cy="45291"/>
            <a:chOff x="0" y="1613647"/>
            <a:chExt cx="9144000" cy="45291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34670"/>
            <a:ext cx="3931920" cy="744071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514600"/>
            <a:ext cx="3931920" cy="352312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734670"/>
            <a:ext cx="3931920" cy="744071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514600"/>
            <a:ext cx="3931920" cy="352312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119E6-2F48-2B48-BC88-E6A2B79AF80F}" type="datetimeFigureOut">
              <a:rPr lang="en-US" smtClean="0"/>
              <a:pPr/>
              <a:t>5/19/14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F36C6-2C1C-3D45-ABC9-7BADD1772E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119E6-2F48-2B48-BC88-E6A2B79AF80F}" type="datetimeFigureOut">
              <a:rPr lang="en-US" smtClean="0"/>
              <a:pPr/>
              <a:t>5/19/14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F36C6-2C1C-3D45-ABC9-7BADD1772E2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0" y="1584169"/>
            <a:ext cx="9144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119E6-2F48-2B48-BC88-E6A2B79AF80F}" type="datetimeFigureOut">
              <a:rPr lang="en-US" smtClean="0"/>
              <a:pPr/>
              <a:t>5/19/14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F36C6-2C1C-3D45-ABC9-7BADD1772E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658906"/>
            <a:ext cx="3602039" cy="1162050"/>
          </a:xfrm>
        </p:spPr>
        <p:txBody>
          <a:bodyPr anchor="b">
            <a:normAutofit/>
          </a:bodyPr>
          <a:lstStyle>
            <a:lvl1pPr algn="ctr"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3388" y="273051"/>
            <a:ext cx="4206240" cy="57785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1905001"/>
            <a:ext cx="3602039" cy="3733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119E6-2F48-2B48-BC88-E6A2B79AF80F}" type="datetimeFigureOut">
              <a:rPr lang="en-US" smtClean="0"/>
              <a:pPr/>
              <a:t>5/19/14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F36C6-2C1C-3D45-ABC9-7BADD1772E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7401"/>
            <a:ext cx="8229600" cy="3962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71129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119E6-2F48-2B48-BC88-E6A2B79AF80F}" type="datetimeFigureOut">
              <a:rPr lang="en-US" smtClean="0"/>
              <a:pPr/>
              <a:t>5/19/14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CF36C6-2C1C-3D45-ABC9-7BADD1772E2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8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"/>
        <a:defRPr sz="24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ct val="20000"/>
        </a:spcBef>
        <a:buClr>
          <a:schemeClr val="accent2"/>
        </a:buClr>
        <a:buSzPct val="90000"/>
        <a:buFont typeface="Wingdings" pitchFamily="2" charset="2"/>
        <a:buChar char=""/>
        <a:defRPr sz="22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"/>
        <a:defRPr sz="20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ct val="20000"/>
        </a:spcBef>
        <a:buClr>
          <a:schemeClr val="accent2"/>
        </a:buClr>
        <a:buSzPct val="90000"/>
        <a:buFont typeface="Wingdings" pitchFamily="2" charset="2"/>
        <a:buChar char=""/>
        <a:defRPr sz="18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"/>
        <a:defRPr sz="18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6000" dirty="0" smtClean="0"/>
              <a:t>	List one similarity and two differences between MLK and Malcolm X</a:t>
            </a:r>
            <a:r>
              <a:rPr lang="en-US" sz="6000" dirty="0" smtClean="0"/>
              <a:t>.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14800" y="2116788"/>
            <a:ext cx="4910328" cy="2130552"/>
          </a:xfrm>
        </p:spPr>
        <p:txBody>
          <a:bodyPr>
            <a:normAutofit/>
          </a:bodyPr>
          <a:lstStyle/>
          <a:p>
            <a:r>
              <a:rPr lang="en-US" sz="6600" smtClean="0">
                <a:solidFill>
                  <a:srgbClr val="FFFF00"/>
                </a:solidFill>
              </a:rPr>
              <a:t>Civil Rights Legislation</a:t>
            </a:r>
            <a:endParaRPr lang="en-US" sz="6600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020619"/>
            <a:ext cx="9144000" cy="5420627"/>
          </a:xfrm>
        </p:spPr>
        <p:txBody>
          <a:bodyPr>
            <a:noAutofit/>
          </a:bodyPr>
          <a:lstStyle/>
          <a:p>
            <a:r>
              <a:rPr lang="en-US" sz="2700" dirty="0" smtClean="0"/>
              <a:t>May 19, 2014</a:t>
            </a:r>
          </a:p>
          <a:p>
            <a:endParaRPr lang="en-US" sz="2700" dirty="0" smtClean="0"/>
          </a:p>
          <a:p>
            <a:endParaRPr lang="en-US" sz="2700" dirty="0" smtClean="0"/>
          </a:p>
          <a:p>
            <a:endParaRPr lang="en-US" sz="2700" dirty="0" smtClean="0"/>
          </a:p>
          <a:p>
            <a:endParaRPr lang="en-US" sz="2700" dirty="0" smtClean="0"/>
          </a:p>
          <a:p>
            <a:endParaRPr lang="en-US" sz="2700" dirty="0" smtClean="0"/>
          </a:p>
          <a:p>
            <a:endParaRPr lang="en-US" sz="2700" dirty="0" smtClean="0"/>
          </a:p>
          <a:p>
            <a:endParaRPr lang="en-US" sz="27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4236"/>
            <a:ext cx="8229600" cy="4625400"/>
          </a:xfrm>
        </p:spPr>
        <p:txBody>
          <a:bodyPr/>
          <a:lstStyle/>
          <a:p>
            <a:r>
              <a:rPr lang="en-US" dirty="0" smtClean="0"/>
              <a:t>EQ</a:t>
            </a:r>
          </a:p>
          <a:p>
            <a:pPr lvl="1"/>
            <a:r>
              <a:rPr lang="en-US" dirty="0" smtClean="0"/>
              <a:t>What did the Civil Rights Movement achieve?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LT</a:t>
            </a:r>
          </a:p>
          <a:p>
            <a:pPr lvl="1"/>
            <a:r>
              <a:rPr lang="en-US" dirty="0" smtClean="0"/>
              <a:t>Identify the legislation of the Civil Rights Movement.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POU</a:t>
            </a:r>
          </a:p>
          <a:p>
            <a:pPr lvl="1"/>
            <a:r>
              <a:rPr lang="en-US" dirty="0" smtClean="0"/>
              <a:t>I can identify and describe the effects of the Civil Rights Movement.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Civil Rights Legislation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 smtClean="0">
                <a:solidFill>
                  <a:srgbClr val="FFFF00"/>
                </a:solidFill>
              </a:rPr>
              <a:t>Why was it needed?</a:t>
            </a:r>
          </a:p>
          <a:p>
            <a:pPr lvl="1"/>
            <a:r>
              <a:rPr lang="en-US" sz="3000" dirty="0" smtClean="0"/>
              <a:t>The laws were passed to give the federal government more authority to end segregation</a:t>
            </a:r>
          </a:p>
          <a:p>
            <a:r>
              <a:rPr lang="en-US" sz="3000" dirty="0" smtClean="0">
                <a:solidFill>
                  <a:srgbClr val="FFFF00"/>
                </a:solidFill>
              </a:rPr>
              <a:t>How many laws were made?</a:t>
            </a:r>
          </a:p>
          <a:p>
            <a:pPr lvl="1"/>
            <a:r>
              <a:rPr lang="en-US" sz="3000" dirty="0" smtClean="0"/>
              <a:t>We will look at</a:t>
            </a:r>
            <a:r>
              <a:rPr lang="en-US" sz="3000" dirty="0" smtClean="0"/>
              <a:t> four different </a:t>
            </a:r>
            <a:r>
              <a:rPr lang="en-US" sz="3000" dirty="0" smtClean="0"/>
              <a:t>Civil Rights laws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Civil Rights Act of 1964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18869"/>
            <a:ext cx="8229600" cy="4789690"/>
          </a:xfrm>
        </p:spPr>
        <p:txBody>
          <a:bodyPr>
            <a:noAutofit/>
          </a:bodyPr>
          <a:lstStyle/>
          <a:p>
            <a:r>
              <a:rPr lang="en-US" sz="3000" dirty="0" smtClean="0"/>
              <a:t>The first major piece of Civil Rights legislation, signed by </a:t>
            </a:r>
            <a:r>
              <a:rPr lang="en-US" sz="3000" dirty="0" smtClean="0">
                <a:solidFill>
                  <a:srgbClr val="FFFF00"/>
                </a:solidFill>
              </a:rPr>
              <a:t>President Lyndon Johnson</a:t>
            </a:r>
          </a:p>
          <a:p>
            <a:r>
              <a:rPr lang="en-US" sz="3000" dirty="0" smtClean="0">
                <a:solidFill>
                  <a:srgbClr val="FFFF00"/>
                </a:solidFill>
              </a:rPr>
              <a:t>Outlawed segregation </a:t>
            </a:r>
            <a:r>
              <a:rPr lang="en-US" sz="3000" dirty="0" smtClean="0"/>
              <a:t>in schools &amp; public places</a:t>
            </a:r>
          </a:p>
          <a:p>
            <a:r>
              <a:rPr lang="en-US" sz="3000" dirty="0" smtClean="0"/>
              <a:t>Created the </a:t>
            </a:r>
            <a:r>
              <a:rPr lang="en-US" sz="3000" dirty="0" smtClean="0">
                <a:solidFill>
                  <a:srgbClr val="FFFF00"/>
                </a:solidFill>
              </a:rPr>
              <a:t>Equal Employment Opportunity Commission (EEOC)</a:t>
            </a:r>
          </a:p>
          <a:p>
            <a:r>
              <a:rPr lang="en-US" sz="3000" dirty="0" smtClean="0"/>
              <a:t>Protected blacks from discrimination</a:t>
            </a:r>
          </a:p>
          <a:p>
            <a:r>
              <a:rPr lang="en-US" sz="3000" dirty="0" smtClean="0"/>
              <a:t>Invalidated Jim Crow Laws</a:t>
            </a:r>
            <a:endParaRPr lang="en-US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 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685" y="444622"/>
            <a:ext cx="8256920" cy="54673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990260" y="5961858"/>
            <a:ext cx="7175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President Lyndon Johnson signed the CRA of 1964 into law on July 2, 1964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24</a:t>
            </a:r>
            <a:r>
              <a:rPr lang="en-US" baseline="30000" dirty="0" smtClean="0">
                <a:solidFill>
                  <a:srgbClr val="FFFF00"/>
                </a:solidFill>
              </a:rPr>
              <a:t>th</a:t>
            </a:r>
            <a:r>
              <a:rPr lang="en-US" dirty="0" smtClean="0">
                <a:solidFill>
                  <a:srgbClr val="FFFF00"/>
                </a:solidFill>
              </a:rPr>
              <a:t> Amendment (1964)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057401"/>
            <a:ext cx="4570785" cy="3962400"/>
          </a:xfrm>
        </p:spPr>
        <p:txBody>
          <a:bodyPr>
            <a:normAutofit/>
          </a:bodyPr>
          <a:lstStyle/>
          <a:p>
            <a:r>
              <a:rPr lang="en-US" sz="3000" dirty="0" smtClean="0">
                <a:solidFill>
                  <a:srgbClr val="FFFF00"/>
                </a:solidFill>
              </a:rPr>
              <a:t>Outlawed poll taxes </a:t>
            </a:r>
            <a:r>
              <a:rPr lang="en-US" sz="3000" dirty="0" smtClean="0"/>
              <a:t>or any other voting taxes</a:t>
            </a:r>
            <a:endParaRPr lang="en-US" sz="3000" dirty="0" smtClean="0"/>
          </a:p>
          <a:p>
            <a:r>
              <a:rPr lang="en-US" sz="3000" dirty="0" smtClean="0"/>
              <a:t>B</a:t>
            </a:r>
            <a:r>
              <a:rPr lang="en-US" sz="3000" dirty="0" smtClean="0"/>
              <a:t>rought </a:t>
            </a:r>
            <a:r>
              <a:rPr lang="en-US" sz="3000" dirty="0" smtClean="0"/>
              <a:t>an end to the unfair practice of taxing </a:t>
            </a:r>
            <a:r>
              <a:rPr lang="en-US" sz="3000" dirty="0" smtClean="0"/>
              <a:t>voters</a:t>
            </a:r>
          </a:p>
          <a:p>
            <a:r>
              <a:rPr lang="en-US" sz="3000" dirty="0" smtClean="0"/>
              <a:t>Ratified</a:t>
            </a:r>
            <a:r>
              <a:rPr lang="en-US" sz="3000" dirty="0" smtClean="0"/>
              <a:t> in </a:t>
            </a:r>
            <a:r>
              <a:rPr lang="en-US" sz="3000" dirty="0" smtClean="0"/>
              <a:t>1964</a:t>
            </a:r>
            <a:endParaRPr lang="en-US" sz="3000" dirty="0"/>
          </a:p>
        </p:txBody>
      </p:sp>
      <p:pic>
        <p:nvPicPr>
          <p:cNvPr id="4" name="Picture 3" descr="Picture 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8295" y="1417638"/>
            <a:ext cx="3318505" cy="5051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Voting Rights Act of 1965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9"/>
            <a:ext cx="8229600" cy="3152384"/>
          </a:xfrm>
        </p:spPr>
        <p:txBody>
          <a:bodyPr>
            <a:normAutofit/>
          </a:bodyPr>
          <a:lstStyle/>
          <a:p>
            <a:r>
              <a:rPr lang="en-US" sz="3000" dirty="0" smtClean="0">
                <a:solidFill>
                  <a:srgbClr val="FFFF00"/>
                </a:solidFill>
              </a:rPr>
              <a:t>Outlawed voter discrimination </a:t>
            </a:r>
            <a:r>
              <a:rPr lang="en-US" sz="3000" dirty="0" smtClean="0"/>
              <a:t>by enforcing the 15</a:t>
            </a:r>
            <a:r>
              <a:rPr lang="en-US" sz="3000" baseline="30000" dirty="0" smtClean="0"/>
              <a:t>th</a:t>
            </a:r>
            <a:r>
              <a:rPr lang="en-US" sz="3000" dirty="0" smtClean="0"/>
              <a:t> Amendment</a:t>
            </a:r>
          </a:p>
          <a:p>
            <a:r>
              <a:rPr lang="en-US" sz="3000" dirty="0" smtClean="0">
                <a:solidFill>
                  <a:srgbClr val="FFFF00"/>
                </a:solidFill>
              </a:rPr>
              <a:t>Outlawed literacy tests</a:t>
            </a:r>
          </a:p>
          <a:p>
            <a:r>
              <a:rPr lang="en-US" sz="3000" dirty="0" smtClean="0"/>
              <a:t>Allowed the federal government to monitor </a:t>
            </a:r>
            <a:r>
              <a:rPr lang="en-US" sz="3000" dirty="0" smtClean="0"/>
              <a:t>elections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75388" y="4570023"/>
            <a:ext cx="5398936" cy="1818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Civil Rights Act of 1968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4990921" cy="5148199"/>
          </a:xfrm>
        </p:spPr>
        <p:txBody>
          <a:bodyPr>
            <a:normAutofit fontScale="92500" lnSpcReduction="10000"/>
          </a:bodyPr>
          <a:lstStyle/>
          <a:p>
            <a:r>
              <a:rPr lang="en-US" sz="3000" dirty="0" smtClean="0"/>
              <a:t>Also called the </a:t>
            </a:r>
            <a:r>
              <a:rPr lang="en-US" sz="3000" dirty="0" smtClean="0">
                <a:solidFill>
                  <a:srgbClr val="FFFF00"/>
                </a:solidFill>
              </a:rPr>
              <a:t>“Fair Housing Act of 1968”</a:t>
            </a:r>
          </a:p>
          <a:p>
            <a:r>
              <a:rPr lang="en-US" sz="3000" dirty="0" smtClean="0">
                <a:solidFill>
                  <a:srgbClr val="FFFF00"/>
                </a:solidFill>
              </a:rPr>
              <a:t>Prohibited discrimination in buying, selling, or renting housing</a:t>
            </a:r>
          </a:p>
          <a:p>
            <a:r>
              <a:rPr lang="en-US" sz="3000" dirty="0" smtClean="0"/>
              <a:t>This kept neighborhoods from keeping blacks or other minorities out</a:t>
            </a:r>
          </a:p>
          <a:p>
            <a:r>
              <a:rPr lang="en-US" sz="3000" dirty="0" smtClean="0"/>
              <a:t>Outlawed discrimination based on race, religion, nationality, or sex</a:t>
            </a:r>
            <a:endParaRPr lang="en-US" sz="3000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3467" y="1982320"/>
            <a:ext cx="3123333" cy="3123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Focus">
  <a:themeElements>
    <a:clrScheme name="Focus">
      <a:dk1>
        <a:sysClr val="windowText" lastClr="000000"/>
      </a:dk1>
      <a:lt1>
        <a:sysClr val="window" lastClr="FFFFFF"/>
      </a:lt1>
      <a:dk2>
        <a:srgbClr val="0064E2"/>
      </a:dk2>
      <a:lt2>
        <a:srgbClr val="B5D2F5"/>
      </a:lt2>
      <a:accent1>
        <a:srgbClr val="FFB91D"/>
      </a:accent1>
      <a:accent2>
        <a:srgbClr val="F97817"/>
      </a:accent2>
      <a:accent3>
        <a:srgbClr val="6DE304"/>
      </a:accent3>
      <a:accent4>
        <a:srgbClr val="FF0000"/>
      </a:accent4>
      <a:accent5>
        <a:srgbClr val="732BEA"/>
      </a:accent5>
      <a:accent6>
        <a:srgbClr val="C913AD"/>
      </a:accent6>
      <a:hlink>
        <a:srgbClr val="FFE400"/>
      </a:hlink>
      <a:folHlink>
        <a:srgbClr val="A3EC62"/>
      </a:folHlink>
    </a:clrScheme>
    <a:fontScheme name="Focus">
      <a:majorFont>
        <a:latin typeface="Corbel"/>
        <a:ea typeface=""/>
        <a:cs typeface=""/>
        <a:font script="Jpan" typeface="ＭＳ ゴシック"/>
      </a:majorFont>
      <a:minorFont>
        <a:latin typeface="Corbel"/>
        <a:ea typeface=""/>
        <a:cs typeface=""/>
        <a:font script="Jpan" typeface="ＭＳ ゴシック"/>
      </a:minorFont>
    </a:fontScheme>
    <a:fmtScheme name="Focus">
      <a:fillStyleLst>
        <a:solidFill>
          <a:schemeClr val="phClr"/>
        </a:solidFill>
        <a:solidFill>
          <a:schemeClr val="phClr"/>
        </a:solidFill>
        <a:solidFill>
          <a:schemeClr val="phClr">
            <a:satMod val="150000"/>
          </a:schemeClr>
        </a:solidFill>
      </a:fillStyleLst>
      <a:lnStyleLst>
        <a:ln w="190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101600" dist="63500" dir="4200000" algn="br" rotWithShape="0">
              <a:srgbClr val="000000">
                <a:alpha val="50000"/>
              </a:srgbClr>
            </a:outerShdw>
          </a:effectLst>
        </a:effectStyle>
        <a:effectStyle>
          <a:effectLst>
            <a:glow rad="101600">
              <a:schemeClr val="lt1"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soft" dir="r">
              <a:rot lat="0" lon="0" rev="5400000"/>
            </a:lightRig>
          </a:scene3d>
          <a:sp3d prstMaterial="softmetal">
            <a:bevelT w="31750" h="63500"/>
          </a:sp3d>
        </a:effectStyle>
      </a:effectStyleLst>
      <a:bgFillStyleLst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10000"/>
                <a:satMod val="250000"/>
              </a:schemeClr>
              <a:schemeClr val="phClr">
                <a:tint val="70000"/>
                <a:alpha val="80000"/>
                <a:sat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80000"/>
                <a:shade val="10000"/>
                <a:satMod val="250000"/>
              </a:schemeClr>
              <a:schemeClr val="phClr">
                <a:tint val="70000"/>
                <a:alpha val="80000"/>
                <a:sat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3">
            <a:duotone>
              <a:schemeClr val="phClr">
                <a:tint val="80000"/>
                <a:shade val="10000"/>
                <a:satMod val="250000"/>
              </a:schemeClr>
              <a:schemeClr val="phClr">
                <a:tint val="70000"/>
                <a:alpha val="80000"/>
                <a:satMod val="2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Revolution.thmx</Template>
  <TotalTime>1284</TotalTime>
  <Words>248</Words>
  <Application>Microsoft Macintosh PowerPoint</Application>
  <PresentationFormat>On-screen Show (4:3)</PresentationFormat>
  <Paragraphs>43</Paragraphs>
  <Slides>9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Focus</vt:lpstr>
      <vt:lpstr>DO NOW</vt:lpstr>
      <vt:lpstr>Civil Rights Legislation</vt:lpstr>
      <vt:lpstr>Learning Goals</vt:lpstr>
      <vt:lpstr>Civil Rights Legislation</vt:lpstr>
      <vt:lpstr>Civil Rights Act of 1964</vt:lpstr>
      <vt:lpstr>Slide 6</vt:lpstr>
      <vt:lpstr>24th Amendment (1964)</vt:lpstr>
      <vt:lpstr>Voting Rights Act of 1965</vt:lpstr>
      <vt:lpstr>Civil Rights Act of 1968</vt:lpstr>
    </vt:vector>
  </TitlesOfParts>
  <Company>Mississippi Teacher Corps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Civil Rights Legislation</dc:title>
  <dc:creator>Patrick Lasseter</dc:creator>
  <cp:lastModifiedBy>Durham Public Schools</cp:lastModifiedBy>
  <cp:revision>11</cp:revision>
  <cp:lastPrinted>2014-05-19T11:33:55Z</cp:lastPrinted>
  <dcterms:created xsi:type="dcterms:W3CDTF">2014-05-19T11:25:50Z</dcterms:created>
  <dcterms:modified xsi:type="dcterms:W3CDTF">2014-05-19T17:20:29Z</dcterms:modified>
</cp:coreProperties>
</file>