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1"/>
  </p:handoutMasterIdLst>
  <p:sldIdLst>
    <p:sldId id="262" r:id="rId2"/>
    <p:sldId id="263" r:id="rId3"/>
    <p:sldId id="256" r:id="rId4"/>
    <p:sldId id="264" r:id="rId5"/>
    <p:sldId id="260" r:id="rId6"/>
    <p:sldId id="257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C7689-3EEA-F94D-A148-1EA6497D33DB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03D69-9917-3C4E-B762-31704CC98E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FB89-7AE4-8B4B-8ABA-EC1EDCABCE19}" type="datetimeFigureOut">
              <a:rPr lang="en-US" smtClean="0"/>
              <a:t>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0C90-2CE0-954E-920A-88FDB88E35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DO NOW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Define </a:t>
            </a:r>
            <a:r>
              <a:rPr lang="en-US" sz="3900" b="1" dirty="0" smtClean="0"/>
              <a:t>URBANIZATION</a:t>
            </a:r>
            <a:r>
              <a:rPr lang="en-US" sz="3900" dirty="0" smtClean="0"/>
              <a:t>.</a:t>
            </a:r>
          </a:p>
          <a:p>
            <a:endParaRPr lang="en-US" sz="3900" dirty="0" smtClean="0"/>
          </a:p>
          <a:p>
            <a:r>
              <a:rPr lang="en-US" sz="3900" dirty="0" smtClean="0"/>
              <a:t>Give one POSITIVE and one NEGATIVE consequence of </a:t>
            </a:r>
            <a:r>
              <a:rPr lang="en-US" sz="3900" b="1" dirty="0" smtClean="0"/>
              <a:t>urbanization.</a:t>
            </a:r>
            <a:endParaRPr 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326"/>
          </a:xfrm>
        </p:spPr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Learning Goals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964"/>
            <a:ext cx="8229600" cy="52091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E46C0A"/>
                </a:solidFill>
              </a:rPr>
              <a:t>EQ:</a:t>
            </a:r>
          </a:p>
          <a:p>
            <a:pPr lvl="1"/>
            <a:r>
              <a:rPr lang="en-US" dirty="0" smtClean="0"/>
              <a:t>How did the I.R. affect American business and society?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E46C0A"/>
                </a:solidFill>
              </a:rPr>
              <a:t>LT:</a:t>
            </a:r>
          </a:p>
          <a:p>
            <a:pPr lvl="1"/>
            <a:r>
              <a:rPr lang="en-US" dirty="0" smtClean="0"/>
              <a:t>SWBAT describe the impacts of the I.R. on American business and society.</a:t>
            </a:r>
          </a:p>
          <a:p>
            <a:pPr lvl="1"/>
            <a:endParaRPr lang="en-US" dirty="0" smtClean="0"/>
          </a:p>
          <a:p>
            <a:r>
              <a:rPr lang="en-US" b="1" dirty="0" smtClean="0">
                <a:solidFill>
                  <a:srgbClr val="E46C0A"/>
                </a:solidFill>
              </a:rPr>
              <a:t>POU:</a:t>
            </a:r>
          </a:p>
          <a:p>
            <a:pPr lvl="2"/>
            <a:r>
              <a:rPr lang="en-US" dirty="0" smtClean="0"/>
              <a:t>I can describe the impacts of the I.R. on American business and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900" b="1" dirty="0" smtClean="0">
                <a:solidFill>
                  <a:schemeClr val="accent6">
                    <a:lumMod val="75000"/>
                  </a:schemeClr>
                </a:solidFill>
              </a:rPr>
              <a:t>The Gilded Age</a:t>
            </a:r>
            <a:endParaRPr lang="en-US" sz="7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19,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_Building_University_of_Notre_D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481" y="371750"/>
            <a:ext cx="4540658" cy="608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What does it mean to be “gilded?”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smtClean="0"/>
              <a:t>Gilded means “covered in a thin layer of gold.”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344" y="2203638"/>
            <a:ext cx="3029495" cy="231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1" y="2203638"/>
            <a:ext cx="359051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7355" y="4516543"/>
            <a:ext cx="4806132" cy="20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3200805" y="3096952"/>
            <a:ext cx="2241859" cy="557193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4835521" y="4823947"/>
            <a:ext cx="2123314" cy="614809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Gilded Age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500" dirty="0" smtClean="0"/>
              <a:t>An era of extreme economic growth in the United States, but also one of extreme poverty, corruption, and greed</a:t>
            </a:r>
          </a:p>
          <a:p>
            <a:pPr marL="342900" lvl="1" indent="-342900">
              <a:buFont typeface="Arial"/>
              <a:buChar char="•"/>
            </a:pPr>
            <a:endParaRPr lang="en-US" sz="3500" dirty="0" smtClean="0"/>
          </a:p>
          <a:p>
            <a:pPr marL="342900" lvl="1" indent="-342900">
              <a:buFont typeface="Arial"/>
              <a:buChar char="•"/>
            </a:pPr>
            <a:r>
              <a:rPr lang="en-US" sz="3500" b="1" dirty="0" smtClean="0"/>
              <a:t>Mark Twain </a:t>
            </a:r>
            <a:r>
              <a:rPr lang="en-US" sz="3500" dirty="0" smtClean="0"/>
              <a:t>coined the term “Gilded Age” to describe America at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Gilded Age Society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Society was affected in the following ways:</a:t>
            </a:r>
          </a:p>
          <a:p>
            <a:pPr lvl="1"/>
            <a:r>
              <a:rPr lang="en-US" dirty="0" smtClean="0"/>
              <a:t>Urbanization</a:t>
            </a:r>
          </a:p>
          <a:p>
            <a:pPr lvl="2"/>
            <a:r>
              <a:rPr lang="en-US" dirty="0" smtClean="0"/>
              <a:t>Urban slums and poor conditions caused problems for Americans in poverty</a:t>
            </a:r>
          </a:p>
          <a:p>
            <a:pPr lvl="1"/>
            <a:r>
              <a:rPr lang="en-US" dirty="0" smtClean="0"/>
              <a:t>Mass immigration</a:t>
            </a:r>
          </a:p>
          <a:p>
            <a:pPr lvl="2"/>
            <a:r>
              <a:rPr lang="en-US" dirty="0" smtClean="0"/>
              <a:t>People came to America from other countries looking for work</a:t>
            </a:r>
          </a:p>
          <a:p>
            <a:pPr lvl="2"/>
            <a:r>
              <a:rPr lang="en-US" dirty="0" smtClean="0"/>
              <a:t>This also causes a lot of conflicts as </a:t>
            </a:r>
            <a:r>
              <a:rPr lang="en-US" b="1" dirty="0" err="1" smtClean="0">
                <a:solidFill>
                  <a:srgbClr val="E46C0A"/>
                </a:solidFill>
              </a:rPr>
              <a:t>nativists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smtClean="0"/>
              <a:t>were against allowing immigration</a:t>
            </a:r>
          </a:p>
          <a:p>
            <a:pPr lvl="1"/>
            <a:r>
              <a:rPr lang="en-US" dirty="0" smtClean="0"/>
              <a:t>Civil Rights</a:t>
            </a:r>
          </a:p>
          <a:p>
            <a:pPr lvl="2"/>
            <a:r>
              <a:rPr lang="en-US" dirty="0" smtClean="0"/>
              <a:t>The issues of African Americans were mostly ignored</a:t>
            </a:r>
          </a:p>
          <a:p>
            <a:pPr lvl="2"/>
            <a:r>
              <a:rPr lang="en-US" dirty="0" smtClean="0"/>
              <a:t>Segregation was allowed </a:t>
            </a:r>
            <a:r>
              <a:rPr lang="en-US" i="1" dirty="0" smtClean="0"/>
              <a:t>by law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Gilded Age Industry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6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Industry was affected in the following ways:</a:t>
            </a:r>
          </a:p>
          <a:p>
            <a:pPr lvl="1"/>
            <a:r>
              <a:rPr lang="en-US" dirty="0" smtClean="0"/>
              <a:t>Captains of Industry</a:t>
            </a:r>
          </a:p>
          <a:p>
            <a:pPr lvl="2"/>
            <a:r>
              <a:rPr lang="en-US" dirty="0" smtClean="0"/>
              <a:t>Big business leaders were able to make huge profits, sometimes illegally, without any government involvement</a:t>
            </a:r>
          </a:p>
          <a:p>
            <a:pPr lvl="1"/>
            <a:r>
              <a:rPr lang="en-US" dirty="0" smtClean="0"/>
              <a:t>Monopolies</a:t>
            </a:r>
          </a:p>
          <a:p>
            <a:pPr lvl="2"/>
            <a:r>
              <a:rPr lang="en-US" dirty="0" smtClean="0"/>
              <a:t>Some businesses became </a:t>
            </a:r>
            <a:r>
              <a:rPr lang="en-US" dirty="0" smtClean="0"/>
              <a:t>rich by eliminating competition</a:t>
            </a:r>
          </a:p>
          <a:p>
            <a:pPr lvl="1"/>
            <a:r>
              <a:rPr lang="en-US" dirty="0" smtClean="0"/>
              <a:t>Social Darwinism and the Gospel of Wealth</a:t>
            </a:r>
          </a:p>
          <a:p>
            <a:pPr lvl="2"/>
            <a:r>
              <a:rPr lang="en-US" dirty="0" smtClean="0"/>
              <a:t>Most wealthy businessmen saw their wealth as an example of their superiority to others or as a gift from God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Assignment</a:t>
            </a:r>
            <a:endParaRPr lang="en-US" b="1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now read more detailed information about Gilded Age society and industry.</a:t>
            </a:r>
          </a:p>
          <a:p>
            <a:endParaRPr lang="en-US" dirty="0" smtClean="0"/>
          </a:p>
          <a:p>
            <a:r>
              <a:rPr lang="en-US" dirty="0" smtClean="0"/>
              <a:t>As you read, answer the 10 questions that guide your reading.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289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DO NOW</vt:lpstr>
      <vt:lpstr>Learning Goals</vt:lpstr>
      <vt:lpstr>The Gilded Age</vt:lpstr>
      <vt:lpstr>Slide 4</vt:lpstr>
      <vt:lpstr>What does it mean to be “gilded?”</vt:lpstr>
      <vt:lpstr>Gilded Age</vt:lpstr>
      <vt:lpstr>Gilded Age Society</vt:lpstr>
      <vt:lpstr>Gilded Age Industry</vt:lpstr>
      <vt:lpstr>Assignment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2</cp:revision>
  <cp:lastPrinted>2014-02-19T14:10:07Z</cp:lastPrinted>
  <dcterms:created xsi:type="dcterms:W3CDTF">2014-02-19T13:27:57Z</dcterms:created>
  <dcterms:modified xsi:type="dcterms:W3CDTF">2014-02-19T17:28:32Z</dcterms:modified>
</cp:coreProperties>
</file>