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82" r:id="rId2"/>
    <p:sldId id="256" r:id="rId3"/>
    <p:sldId id="280" r:id="rId4"/>
    <p:sldId id="265" r:id="rId5"/>
    <p:sldId id="269" r:id="rId6"/>
    <p:sldId id="257" r:id="rId7"/>
    <p:sldId id="267" r:id="rId8"/>
    <p:sldId id="275" r:id="rId9"/>
    <p:sldId id="279" r:id="rId10"/>
    <p:sldId id="278" r:id="rId11"/>
    <p:sldId id="274" r:id="rId12"/>
    <p:sldId id="276" r:id="rId13"/>
    <p:sldId id="258" r:id="rId14"/>
    <p:sldId id="259" r:id="rId15"/>
    <p:sldId id="260" r:id="rId16"/>
    <p:sldId id="261" r:id="rId17"/>
    <p:sldId id="263" r:id="rId18"/>
    <p:sldId id="264" r:id="rId19"/>
    <p:sldId id="266" r:id="rId20"/>
    <p:sldId id="268" r:id="rId21"/>
    <p:sldId id="28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47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B1A12-8E39-1C49-A06C-72AC2006011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D23B014-3887-044D-BF0C-E225B3FC9F7F}">
      <dgm:prSet/>
      <dgm:spPr/>
      <dgm:t>
        <a:bodyPr/>
        <a:lstStyle/>
        <a:p>
          <a:r>
            <a:rPr lang="en-US" dirty="0" smtClean="0"/>
            <a:t>UNITED STATES FEDERAL GOVERNMENT</a:t>
          </a:r>
          <a:endParaRPr lang="en-US" dirty="0"/>
        </a:p>
      </dgm:t>
    </dgm:pt>
    <dgm:pt modelId="{92DC8B8B-436E-B34D-87A7-913580D6FD36}" type="parTrans" cxnId="{84FF9805-BDF6-7649-B29C-74D7F1CCA350}">
      <dgm:prSet/>
      <dgm:spPr/>
      <dgm:t>
        <a:bodyPr/>
        <a:lstStyle/>
        <a:p>
          <a:endParaRPr lang="en-US"/>
        </a:p>
      </dgm:t>
    </dgm:pt>
    <dgm:pt modelId="{07B2AFBA-BA27-D444-9A5C-56FAB1569025}" type="sibTrans" cxnId="{84FF9805-BDF6-7649-B29C-74D7F1CCA350}">
      <dgm:prSet/>
      <dgm:spPr/>
      <dgm:t>
        <a:bodyPr/>
        <a:lstStyle/>
        <a:p>
          <a:endParaRPr lang="en-US"/>
        </a:p>
      </dgm:t>
    </dgm:pt>
    <dgm:pt modelId="{151FDEB4-410B-5E4F-88F9-34922A62C4D0}">
      <dgm:prSet/>
      <dgm:spPr/>
      <dgm:t>
        <a:bodyPr/>
        <a:lstStyle/>
        <a:p>
          <a:r>
            <a:rPr lang="en-US" smtClean="0"/>
            <a:t>North Carolina State Government</a:t>
          </a:r>
          <a:endParaRPr lang="en-US" dirty="0"/>
        </a:p>
      </dgm:t>
    </dgm:pt>
    <dgm:pt modelId="{17E11B30-A127-0847-A29B-768304BE6111}" type="parTrans" cxnId="{10FD7A16-1617-4346-9B07-5D00E3E05994}">
      <dgm:prSet/>
      <dgm:spPr/>
      <dgm:t>
        <a:bodyPr/>
        <a:lstStyle/>
        <a:p>
          <a:endParaRPr lang="en-US"/>
        </a:p>
      </dgm:t>
    </dgm:pt>
    <dgm:pt modelId="{41FF83E3-ED9A-C543-99E4-E754E6436017}" type="sibTrans" cxnId="{10FD7A16-1617-4346-9B07-5D00E3E05994}">
      <dgm:prSet/>
      <dgm:spPr/>
      <dgm:t>
        <a:bodyPr/>
        <a:lstStyle/>
        <a:p>
          <a:endParaRPr lang="en-US"/>
        </a:p>
      </dgm:t>
    </dgm:pt>
    <dgm:pt modelId="{672DE331-B8C6-934C-96A2-DE6AACF7B316}">
      <dgm:prSet/>
      <dgm:spPr/>
      <dgm:t>
        <a:bodyPr/>
        <a:lstStyle/>
        <a:p>
          <a:r>
            <a:rPr lang="en-US" dirty="0" smtClean="0"/>
            <a:t>49 other states</a:t>
          </a:r>
          <a:endParaRPr lang="en-US" dirty="0"/>
        </a:p>
      </dgm:t>
    </dgm:pt>
    <dgm:pt modelId="{CEC875C0-27DD-0644-863B-9A51E986EF8F}" type="parTrans" cxnId="{D9D8A05A-0667-7544-8AB8-12E1FC8580F4}">
      <dgm:prSet/>
      <dgm:spPr/>
      <dgm:t>
        <a:bodyPr/>
        <a:lstStyle/>
        <a:p>
          <a:endParaRPr lang="en-US"/>
        </a:p>
      </dgm:t>
    </dgm:pt>
    <dgm:pt modelId="{09E4E8D1-061C-A342-A4D9-D6C5F1E3308F}" type="sibTrans" cxnId="{D9D8A05A-0667-7544-8AB8-12E1FC8580F4}">
      <dgm:prSet/>
      <dgm:spPr/>
      <dgm:t>
        <a:bodyPr/>
        <a:lstStyle/>
        <a:p>
          <a:endParaRPr lang="en-US"/>
        </a:p>
      </dgm:t>
    </dgm:pt>
    <dgm:pt modelId="{E1867F51-3739-984E-B47D-848479235F5B}">
      <dgm:prSet/>
      <dgm:spPr/>
      <dgm:t>
        <a:bodyPr/>
        <a:lstStyle/>
        <a:p>
          <a:r>
            <a:rPr lang="en-US" dirty="0" smtClean="0"/>
            <a:t>County &amp; Local governments</a:t>
          </a:r>
          <a:endParaRPr lang="en-US" dirty="0"/>
        </a:p>
      </dgm:t>
    </dgm:pt>
    <dgm:pt modelId="{1FFA86AA-230C-3040-881D-20D312FD9921}" type="parTrans" cxnId="{7B4D0FB7-D63E-C74E-9068-986699C64A43}">
      <dgm:prSet/>
      <dgm:spPr/>
      <dgm:t>
        <a:bodyPr/>
        <a:lstStyle/>
        <a:p>
          <a:endParaRPr lang="en-US"/>
        </a:p>
      </dgm:t>
    </dgm:pt>
    <dgm:pt modelId="{8147C0D1-CBBA-9C46-91E1-D2804B51C526}" type="sibTrans" cxnId="{7B4D0FB7-D63E-C74E-9068-986699C64A43}">
      <dgm:prSet/>
      <dgm:spPr/>
      <dgm:t>
        <a:bodyPr/>
        <a:lstStyle/>
        <a:p>
          <a:endParaRPr lang="en-US"/>
        </a:p>
      </dgm:t>
    </dgm:pt>
    <dgm:pt modelId="{A4E87AD5-C4BF-0A4C-BFB3-C720AF814CEE}" type="pres">
      <dgm:prSet presAssocID="{A8FB1A12-8E39-1C49-A06C-72AC20060114}" presName="hierChild1" presStyleCnt="0">
        <dgm:presLayoutVars>
          <dgm:chPref val="1"/>
          <dgm:dir/>
          <dgm:animOne val="branch"/>
          <dgm:animLvl val="lvl"/>
          <dgm:resizeHandles/>
        </dgm:presLayoutVars>
      </dgm:prSet>
      <dgm:spPr/>
      <dgm:t>
        <a:bodyPr/>
        <a:lstStyle/>
        <a:p>
          <a:endParaRPr lang="en-US"/>
        </a:p>
      </dgm:t>
    </dgm:pt>
    <dgm:pt modelId="{A180F8D0-8472-E44A-8B2C-283F12FA8D80}" type="pres">
      <dgm:prSet presAssocID="{5D23B014-3887-044D-BF0C-E225B3FC9F7F}" presName="hierRoot1" presStyleCnt="0"/>
      <dgm:spPr/>
    </dgm:pt>
    <dgm:pt modelId="{31C3D62D-5F15-CB45-AE1E-947A79CA23C7}" type="pres">
      <dgm:prSet presAssocID="{5D23B014-3887-044D-BF0C-E225B3FC9F7F}" presName="composite" presStyleCnt="0"/>
      <dgm:spPr/>
    </dgm:pt>
    <dgm:pt modelId="{E4FD09E4-DBF1-7B42-BCF4-6CE2F006D6DA}" type="pres">
      <dgm:prSet presAssocID="{5D23B014-3887-044D-BF0C-E225B3FC9F7F}" presName="background" presStyleLbl="node0" presStyleIdx="0" presStyleCnt="1"/>
      <dgm:spPr/>
    </dgm:pt>
    <dgm:pt modelId="{53C65A24-BB59-2449-B041-ED857B9FC124}" type="pres">
      <dgm:prSet presAssocID="{5D23B014-3887-044D-BF0C-E225B3FC9F7F}" presName="text" presStyleLbl="fgAcc0" presStyleIdx="0" presStyleCnt="1" custScaleX="178139">
        <dgm:presLayoutVars>
          <dgm:chPref val="3"/>
        </dgm:presLayoutVars>
      </dgm:prSet>
      <dgm:spPr/>
      <dgm:t>
        <a:bodyPr/>
        <a:lstStyle/>
        <a:p>
          <a:endParaRPr lang="en-US"/>
        </a:p>
      </dgm:t>
    </dgm:pt>
    <dgm:pt modelId="{6B515AC4-52BD-3940-976D-2C7028E355B3}" type="pres">
      <dgm:prSet presAssocID="{5D23B014-3887-044D-BF0C-E225B3FC9F7F}" presName="hierChild2" presStyleCnt="0"/>
      <dgm:spPr/>
    </dgm:pt>
    <dgm:pt modelId="{C5A23CB1-B2E6-8D4B-B408-4313E023B81E}" type="pres">
      <dgm:prSet presAssocID="{17E11B30-A127-0847-A29B-768304BE6111}" presName="Name10" presStyleLbl="parChTrans1D2" presStyleIdx="0" presStyleCnt="2"/>
      <dgm:spPr/>
      <dgm:t>
        <a:bodyPr/>
        <a:lstStyle/>
        <a:p>
          <a:endParaRPr lang="en-US"/>
        </a:p>
      </dgm:t>
    </dgm:pt>
    <dgm:pt modelId="{3C55621D-F585-0043-9497-48AA925C8157}" type="pres">
      <dgm:prSet presAssocID="{151FDEB4-410B-5E4F-88F9-34922A62C4D0}" presName="hierRoot2" presStyleCnt="0"/>
      <dgm:spPr/>
    </dgm:pt>
    <dgm:pt modelId="{B9547666-4C9F-E744-B857-96940D709A8F}" type="pres">
      <dgm:prSet presAssocID="{151FDEB4-410B-5E4F-88F9-34922A62C4D0}" presName="composite2" presStyleCnt="0"/>
      <dgm:spPr/>
    </dgm:pt>
    <dgm:pt modelId="{1D9B6C84-3438-9344-B5BA-2D307429F524}" type="pres">
      <dgm:prSet presAssocID="{151FDEB4-410B-5E4F-88F9-34922A62C4D0}" presName="background2" presStyleLbl="node2" presStyleIdx="0" presStyleCnt="2"/>
      <dgm:spPr/>
    </dgm:pt>
    <dgm:pt modelId="{FE690A3D-EF71-0244-A122-0175F944C7B9}" type="pres">
      <dgm:prSet presAssocID="{151FDEB4-410B-5E4F-88F9-34922A62C4D0}" presName="text2" presStyleLbl="fgAcc2" presStyleIdx="0" presStyleCnt="2">
        <dgm:presLayoutVars>
          <dgm:chPref val="3"/>
        </dgm:presLayoutVars>
      </dgm:prSet>
      <dgm:spPr/>
      <dgm:t>
        <a:bodyPr/>
        <a:lstStyle/>
        <a:p>
          <a:endParaRPr lang="en-US"/>
        </a:p>
      </dgm:t>
    </dgm:pt>
    <dgm:pt modelId="{17B65F8B-C28E-FF43-B978-E4201C4C24DF}" type="pres">
      <dgm:prSet presAssocID="{151FDEB4-410B-5E4F-88F9-34922A62C4D0}" presName="hierChild3" presStyleCnt="0"/>
      <dgm:spPr/>
    </dgm:pt>
    <dgm:pt modelId="{54DB5FCF-A29B-E044-B93E-54358FA59715}" type="pres">
      <dgm:prSet presAssocID="{1FFA86AA-230C-3040-881D-20D312FD9921}" presName="Name17" presStyleLbl="parChTrans1D3" presStyleIdx="0" presStyleCnt="1"/>
      <dgm:spPr/>
      <dgm:t>
        <a:bodyPr/>
        <a:lstStyle/>
        <a:p>
          <a:endParaRPr lang="en-US"/>
        </a:p>
      </dgm:t>
    </dgm:pt>
    <dgm:pt modelId="{AE58933C-EDB1-414F-B45D-0269E885B031}" type="pres">
      <dgm:prSet presAssocID="{E1867F51-3739-984E-B47D-848479235F5B}" presName="hierRoot3" presStyleCnt="0"/>
      <dgm:spPr/>
    </dgm:pt>
    <dgm:pt modelId="{64D83024-732D-734A-BE45-F4A5B2CABF08}" type="pres">
      <dgm:prSet presAssocID="{E1867F51-3739-984E-B47D-848479235F5B}" presName="composite3" presStyleCnt="0"/>
      <dgm:spPr/>
    </dgm:pt>
    <dgm:pt modelId="{600845B1-CACB-7641-B238-AB3E68637578}" type="pres">
      <dgm:prSet presAssocID="{E1867F51-3739-984E-B47D-848479235F5B}" presName="background3" presStyleLbl="node3" presStyleIdx="0" presStyleCnt="1"/>
      <dgm:spPr/>
    </dgm:pt>
    <dgm:pt modelId="{CFB44C74-ADFE-7342-9976-1BD3F16F687D}" type="pres">
      <dgm:prSet presAssocID="{E1867F51-3739-984E-B47D-848479235F5B}" presName="text3" presStyleLbl="fgAcc3" presStyleIdx="0" presStyleCnt="1">
        <dgm:presLayoutVars>
          <dgm:chPref val="3"/>
        </dgm:presLayoutVars>
      </dgm:prSet>
      <dgm:spPr/>
      <dgm:t>
        <a:bodyPr/>
        <a:lstStyle/>
        <a:p>
          <a:endParaRPr lang="en-US"/>
        </a:p>
      </dgm:t>
    </dgm:pt>
    <dgm:pt modelId="{4B8C2793-4783-DE42-AC5A-CF8E64D97FD7}" type="pres">
      <dgm:prSet presAssocID="{E1867F51-3739-984E-B47D-848479235F5B}" presName="hierChild4" presStyleCnt="0"/>
      <dgm:spPr/>
    </dgm:pt>
    <dgm:pt modelId="{4FAD948A-09CD-3C42-A35B-3F6C23B80E18}" type="pres">
      <dgm:prSet presAssocID="{CEC875C0-27DD-0644-863B-9A51E986EF8F}" presName="Name10" presStyleLbl="parChTrans1D2" presStyleIdx="1" presStyleCnt="2"/>
      <dgm:spPr/>
      <dgm:t>
        <a:bodyPr/>
        <a:lstStyle/>
        <a:p>
          <a:endParaRPr lang="en-US"/>
        </a:p>
      </dgm:t>
    </dgm:pt>
    <dgm:pt modelId="{9770E6E8-4C16-5040-89D6-2AAD35B2024F}" type="pres">
      <dgm:prSet presAssocID="{672DE331-B8C6-934C-96A2-DE6AACF7B316}" presName="hierRoot2" presStyleCnt="0"/>
      <dgm:spPr/>
    </dgm:pt>
    <dgm:pt modelId="{68A19F53-692D-634C-917A-D082C73410F4}" type="pres">
      <dgm:prSet presAssocID="{672DE331-B8C6-934C-96A2-DE6AACF7B316}" presName="composite2" presStyleCnt="0"/>
      <dgm:spPr/>
    </dgm:pt>
    <dgm:pt modelId="{078339B5-E698-E042-ABA6-9C579BBD34D0}" type="pres">
      <dgm:prSet presAssocID="{672DE331-B8C6-934C-96A2-DE6AACF7B316}" presName="background2" presStyleLbl="node2" presStyleIdx="1" presStyleCnt="2"/>
      <dgm:spPr/>
    </dgm:pt>
    <dgm:pt modelId="{15FD6262-E594-7F4D-9A94-F383F86983C3}" type="pres">
      <dgm:prSet presAssocID="{672DE331-B8C6-934C-96A2-DE6AACF7B316}" presName="text2" presStyleLbl="fgAcc2" presStyleIdx="1" presStyleCnt="2">
        <dgm:presLayoutVars>
          <dgm:chPref val="3"/>
        </dgm:presLayoutVars>
      </dgm:prSet>
      <dgm:spPr/>
      <dgm:t>
        <a:bodyPr/>
        <a:lstStyle/>
        <a:p>
          <a:endParaRPr lang="en-US"/>
        </a:p>
      </dgm:t>
    </dgm:pt>
    <dgm:pt modelId="{074BD0C5-253C-D94D-BCF1-A3E5342D9B56}" type="pres">
      <dgm:prSet presAssocID="{672DE331-B8C6-934C-96A2-DE6AACF7B316}" presName="hierChild3" presStyleCnt="0"/>
      <dgm:spPr/>
    </dgm:pt>
  </dgm:ptLst>
  <dgm:cxnLst>
    <dgm:cxn modelId="{CFF8CF23-F704-A149-A4E6-A5970585DDCB}" type="presOf" srcId="{E1867F51-3739-984E-B47D-848479235F5B}" destId="{CFB44C74-ADFE-7342-9976-1BD3F16F687D}" srcOrd="0" destOrd="0" presId="urn:microsoft.com/office/officeart/2005/8/layout/hierarchy1"/>
    <dgm:cxn modelId="{9253931F-FF90-E243-AA93-33979D73505E}" type="presOf" srcId="{CEC875C0-27DD-0644-863B-9A51E986EF8F}" destId="{4FAD948A-09CD-3C42-A35B-3F6C23B80E18}" srcOrd="0" destOrd="0" presId="urn:microsoft.com/office/officeart/2005/8/layout/hierarchy1"/>
    <dgm:cxn modelId="{F7DF7497-E39A-7547-A333-316A126BAED0}" type="presOf" srcId="{17E11B30-A127-0847-A29B-768304BE6111}" destId="{C5A23CB1-B2E6-8D4B-B408-4313E023B81E}" srcOrd="0" destOrd="0" presId="urn:microsoft.com/office/officeart/2005/8/layout/hierarchy1"/>
    <dgm:cxn modelId="{1F27A7B6-AC5B-3C4F-ABDA-6B364518E59A}" type="presOf" srcId="{1FFA86AA-230C-3040-881D-20D312FD9921}" destId="{54DB5FCF-A29B-E044-B93E-54358FA59715}" srcOrd="0" destOrd="0" presId="urn:microsoft.com/office/officeart/2005/8/layout/hierarchy1"/>
    <dgm:cxn modelId="{6769F325-E844-9145-8063-FB979722DB8A}" type="presOf" srcId="{151FDEB4-410B-5E4F-88F9-34922A62C4D0}" destId="{FE690A3D-EF71-0244-A122-0175F944C7B9}" srcOrd="0" destOrd="0" presId="urn:microsoft.com/office/officeart/2005/8/layout/hierarchy1"/>
    <dgm:cxn modelId="{10FD7A16-1617-4346-9B07-5D00E3E05994}" srcId="{5D23B014-3887-044D-BF0C-E225B3FC9F7F}" destId="{151FDEB4-410B-5E4F-88F9-34922A62C4D0}" srcOrd="0" destOrd="0" parTransId="{17E11B30-A127-0847-A29B-768304BE6111}" sibTransId="{41FF83E3-ED9A-C543-99E4-E754E6436017}"/>
    <dgm:cxn modelId="{84FF9805-BDF6-7649-B29C-74D7F1CCA350}" srcId="{A8FB1A12-8E39-1C49-A06C-72AC20060114}" destId="{5D23B014-3887-044D-BF0C-E225B3FC9F7F}" srcOrd="0" destOrd="0" parTransId="{92DC8B8B-436E-B34D-87A7-913580D6FD36}" sibTransId="{07B2AFBA-BA27-D444-9A5C-56FAB1569025}"/>
    <dgm:cxn modelId="{B3FDF008-08BE-2741-AB10-81B000DE5DEA}" type="presOf" srcId="{672DE331-B8C6-934C-96A2-DE6AACF7B316}" destId="{15FD6262-E594-7F4D-9A94-F383F86983C3}" srcOrd="0" destOrd="0" presId="urn:microsoft.com/office/officeart/2005/8/layout/hierarchy1"/>
    <dgm:cxn modelId="{CF37C51D-B08B-2045-A56D-0973605BBDCB}" type="presOf" srcId="{A8FB1A12-8E39-1C49-A06C-72AC20060114}" destId="{A4E87AD5-C4BF-0A4C-BFB3-C720AF814CEE}" srcOrd="0" destOrd="0" presId="urn:microsoft.com/office/officeart/2005/8/layout/hierarchy1"/>
    <dgm:cxn modelId="{D9D8A05A-0667-7544-8AB8-12E1FC8580F4}" srcId="{5D23B014-3887-044D-BF0C-E225B3FC9F7F}" destId="{672DE331-B8C6-934C-96A2-DE6AACF7B316}" srcOrd="1" destOrd="0" parTransId="{CEC875C0-27DD-0644-863B-9A51E986EF8F}" sibTransId="{09E4E8D1-061C-A342-A4D9-D6C5F1E3308F}"/>
    <dgm:cxn modelId="{7B4D0FB7-D63E-C74E-9068-986699C64A43}" srcId="{151FDEB4-410B-5E4F-88F9-34922A62C4D0}" destId="{E1867F51-3739-984E-B47D-848479235F5B}" srcOrd="0" destOrd="0" parTransId="{1FFA86AA-230C-3040-881D-20D312FD9921}" sibTransId="{8147C0D1-CBBA-9C46-91E1-D2804B51C526}"/>
    <dgm:cxn modelId="{2D061076-F3FC-C444-9B3F-711D2E98000F}" type="presOf" srcId="{5D23B014-3887-044D-BF0C-E225B3FC9F7F}" destId="{53C65A24-BB59-2449-B041-ED857B9FC124}" srcOrd="0" destOrd="0" presId="urn:microsoft.com/office/officeart/2005/8/layout/hierarchy1"/>
    <dgm:cxn modelId="{60F7C264-0992-444C-A47F-707DD8ED3EC2}" type="presParOf" srcId="{A4E87AD5-C4BF-0A4C-BFB3-C720AF814CEE}" destId="{A180F8D0-8472-E44A-8B2C-283F12FA8D80}" srcOrd="0" destOrd="0" presId="urn:microsoft.com/office/officeart/2005/8/layout/hierarchy1"/>
    <dgm:cxn modelId="{278D9B7E-8480-8347-B696-A5FF1F74BCC4}" type="presParOf" srcId="{A180F8D0-8472-E44A-8B2C-283F12FA8D80}" destId="{31C3D62D-5F15-CB45-AE1E-947A79CA23C7}" srcOrd="0" destOrd="0" presId="urn:microsoft.com/office/officeart/2005/8/layout/hierarchy1"/>
    <dgm:cxn modelId="{AA0909D6-55E3-1C4B-BBAE-4CFC2911D50A}" type="presParOf" srcId="{31C3D62D-5F15-CB45-AE1E-947A79CA23C7}" destId="{E4FD09E4-DBF1-7B42-BCF4-6CE2F006D6DA}" srcOrd="0" destOrd="0" presId="urn:microsoft.com/office/officeart/2005/8/layout/hierarchy1"/>
    <dgm:cxn modelId="{F01A915F-85E0-BA4C-B16C-C94DD07FAAD7}" type="presParOf" srcId="{31C3D62D-5F15-CB45-AE1E-947A79CA23C7}" destId="{53C65A24-BB59-2449-B041-ED857B9FC124}" srcOrd="1" destOrd="0" presId="urn:microsoft.com/office/officeart/2005/8/layout/hierarchy1"/>
    <dgm:cxn modelId="{3B6A360F-BEAF-0B46-B0EC-8B6289CDFF07}" type="presParOf" srcId="{A180F8D0-8472-E44A-8B2C-283F12FA8D80}" destId="{6B515AC4-52BD-3940-976D-2C7028E355B3}" srcOrd="1" destOrd="0" presId="urn:microsoft.com/office/officeart/2005/8/layout/hierarchy1"/>
    <dgm:cxn modelId="{0E004635-AF9D-CC4B-8AF8-EC736BA77B7A}" type="presParOf" srcId="{6B515AC4-52BD-3940-976D-2C7028E355B3}" destId="{C5A23CB1-B2E6-8D4B-B408-4313E023B81E}" srcOrd="0" destOrd="0" presId="urn:microsoft.com/office/officeart/2005/8/layout/hierarchy1"/>
    <dgm:cxn modelId="{8B942E94-FB18-9F41-906D-34E2B315C89B}" type="presParOf" srcId="{6B515AC4-52BD-3940-976D-2C7028E355B3}" destId="{3C55621D-F585-0043-9497-48AA925C8157}" srcOrd="1" destOrd="0" presId="urn:microsoft.com/office/officeart/2005/8/layout/hierarchy1"/>
    <dgm:cxn modelId="{BBF8B026-F1EA-1B41-A689-B5A6751F723F}" type="presParOf" srcId="{3C55621D-F585-0043-9497-48AA925C8157}" destId="{B9547666-4C9F-E744-B857-96940D709A8F}" srcOrd="0" destOrd="0" presId="urn:microsoft.com/office/officeart/2005/8/layout/hierarchy1"/>
    <dgm:cxn modelId="{0C5E03F2-B576-6547-8156-6648D386A859}" type="presParOf" srcId="{B9547666-4C9F-E744-B857-96940D709A8F}" destId="{1D9B6C84-3438-9344-B5BA-2D307429F524}" srcOrd="0" destOrd="0" presId="urn:microsoft.com/office/officeart/2005/8/layout/hierarchy1"/>
    <dgm:cxn modelId="{AB260DF4-1190-5048-9011-2EA9C4FB9909}" type="presParOf" srcId="{B9547666-4C9F-E744-B857-96940D709A8F}" destId="{FE690A3D-EF71-0244-A122-0175F944C7B9}" srcOrd="1" destOrd="0" presId="urn:microsoft.com/office/officeart/2005/8/layout/hierarchy1"/>
    <dgm:cxn modelId="{77FD84BC-2429-2944-9C64-106C097304B1}" type="presParOf" srcId="{3C55621D-F585-0043-9497-48AA925C8157}" destId="{17B65F8B-C28E-FF43-B978-E4201C4C24DF}" srcOrd="1" destOrd="0" presId="urn:microsoft.com/office/officeart/2005/8/layout/hierarchy1"/>
    <dgm:cxn modelId="{89C88B5D-89C5-8B42-A540-D7E71406B037}" type="presParOf" srcId="{17B65F8B-C28E-FF43-B978-E4201C4C24DF}" destId="{54DB5FCF-A29B-E044-B93E-54358FA59715}" srcOrd="0" destOrd="0" presId="urn:microsoft.com/office/officeart/2005/8/layout/hierarchy1"/>
    <dgm:cxn modelId="{8DAC34FE-D271-2E4B-AFF9-F4B862B81A9E}" type="presParOf" srcId="{17B65F8B-C28E-FF43-B978-E4201C4C24DF}" destId="{AE58933C-EDB1-414F-B45D-0269E885B031}" srcOrd="1" destOrd="0" presId="urn:microsoft.com/office/officeart/2005/8/layout/hierarchy1"/>
    <dgm:cxn modelId="{6D207B9E-7E68-174E-853D-70A39C70AE26}" type="presParOf" srcId="{AE58933C-EDB1-414F-B45D-0269E885B031}" destId="{64D83024-732D-734A-BE45-F4A5B2CABF08}" srcOrd="0" destOrd="0" presId="urn:microsoft.com/office/officeart/2005/8/layout/hierarchy1"/>
    <dgm:cxn modelId="{894C18E0-BC04-3748-9EF2-019B4EEA7CBC}" type="presParOf" srcId="{64D83024-732D-734A-BE45-F4A5B2CABF08}" destId="{600845B1-CACB-7641-B238-AB3E68637578}" srcOrd="0" destOrd="0" presId="urn:microsoft.com/office/officeart/2005/8/layout/hierarchy1"/>
    <dgm:cxn modelId="{5EC80805-62A0-FB4C-BA9E-9DB258E013DF}" type="presParOf" srcId="{64D83024-732D-734A-BE45-F4A5B2CABF08}" destId="{CFB44C74-ADFE-7342-9976-1BD3F16F687D}" srcOrd="1" destOrd="0" presId="urn:microsoft.com/office/officeart/2005/8/layout/hierarchy1"/>
    <dgm:cxn modelId="{5B94D61E-FD57-684A-85D6-35C3F9C4DFFD}" type="presParOf" srcId="{AE58933C-EDB1-414F-B45D-0269E885B031}" destId="{4B8C2793-4783-DE42-AC5A-CF8E64D97FD7}" srcOrd="1" destOrd="0" presId="urn:microsoft.com/office/officeart/2005/8/layout/hierarchy1"/>
    <dgm:cxn modelId="{F75D95F5-EAB3-AB4A-94A1-353927306BAC}" type="presParOf" srcId="{6B515AC4-52BD-3940-976D-2C7028E355B3}" destId="{4FAD948A-09CD-3C42-A35B-3F6C23B80E18}" srcOrd="2" destOrd="0" presId="urn:microsoft.com/office/officeart/2005/8/layout/hierarchy1"/>
    <dgm:cxn modelId="{01A14751-A90D-7D42-84E2-E48E71F5F7AB}" type="presParOf" srcId="{6B515AC4-52BD-3940-976D-2C7028E355B3}" destId="{9770E6E8-4C16-5040-89D6-2AAD35B2024F}" srcOrd="3" destOrd="0" presId="urn:microsoft.com/office/officeart/2005/8/layout/hierarchy1"/>
    <dgm:cxn modelId="{8191AAC7-6882-4746-ADF6-159B2D92552A}" type="presParOf" srcId="{9770E6E8-4C16-5040-89D6-2AAD35B2024F}" destId="{68A19F53-692D-634C-917A-D082C73410F4}" srcOrd="0" destOrd="0" presId="urn:microsoft.com/office/officeart/2005/8/layout/hierarchy1"/>
    <dgm:cxn modelId="{400930F5-A320-374F-9D5A-A240C4F0627B}" type="presParOf" srcId="{68A19F53-692D-634C-917A-D082C73410F4}" destId="{078339B5-E698-E042-ABA6-9C579BBD34D0}" srcOrd="0" destOrd="0" presId="urn:microsoft.com/office/officeart/2005/8/layout/hierarchy1"/>
    <dgm:cxn modelId="{258EE968-EC86-BE4B-9B34-D42412457D4C}" type="presParOf" srcId="{68A19F53-692D-634C-917A-D082C73410F4}" destId="{15FD6262-E594-7F4D-9A94-F383F86983C3}" srcOrd="1" destOrd="0" presId="urn:microsoft.com/office/officeart/2005/8/layout/hierarchy1"/>
    <dgm:cxn modelId="{5FE68CC7-FBBD-A04C-9925-EB9929873056}" type="presParOf" srcId="{9770E6E8-4C16-5040-89D6-2AAD35B2024F}" destId="{074BD0C5-253C-D94D-BCF1-A3E5342D9B5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AD948A-09CD-3C42-A35B-3F6C23B80E18}">
      <dsp:nvSpPr>
        <dsp:cNvPr id="0" name=""/>
        <dsp:cNvSpPr/>
      </dsp:nvSpPr>
      <dsp:spPr>
        <a:xfrm>
          <a:off x="1923166" y="1118990"/>
          <a:ext cx="1057470" cy="503259"/>
        </a:xfrm>
        <a:custGeom>
          <a:avLst/>
          <a:gdLst/>
          <a:ahLst/>
          <a:cxnLst/>
          <a:rect l="0" t="0" r="0" b="0"/>
          <a:pathLst>
            <a:path>
              <a:moveTo>
                <a:pt x="0" y="0"/>
              </a:moveTo>
              <a:lnTo>
                <a:pt x="0" y="342956"/>
              </a:lnTo>
              <a:lnTo>
                <a:pt x="1057470" y="342956"/>
              </a:lnTo>
              <a:lnTo>
                <a:pt x="1057470" y="5032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DB5FCF-A29B-E044-B93E-54358FA59715}">
      <dsp:nvSpPr>
        <dsp:cNvPr id="0" name=""/>
        <dsp:cNvSpPr/>
      </dsp:nvSpPr>
      <dsp:spPr>
        <a:xfrm>
          <a:off x="819975" y="2721058"/>
          <a:ext cx="91440" cy="503259"/>
        </a:xfrm>
        <a:custGeom>
          <a:avLst/>
          <a:gdLst/>
          <a:ahLst/>
          <a:cxnLst/>
          <a:rect l="0" t="0" r="0" b="0"/>
          <a:pathLst>
            <a:path>
              <a:moveTo>
                <a:pt x="45720" y="0"/>
              </a:moveTo>
              <a:lnTo>
                <a:pt x="45720" y="5032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A23CB1-B2E6-8D4B-B408-4313E023B81E}">
      <dsp:nvSpPr>
        <dsp:cNvPr id="0" name=""/>
        <dsp:cNvSpPr/>
      </dsp:nvSpPr>
      <dsp:spPr>
        <a:xfrm>
          <a:off x="865695" y="1118990"/>
          <a:ext cx="1057470" cy="503259"/>
        </a:xfrm>
        <a:custGeom>
          <a:avLst/>
          <a:gdLst/>
          <a:ahLst/>
          <a:cxnLst/>
          <a:rect l="0" t="0" r="0" b="0"/>
          <a:pathLst>
            <a:path>
              <a:moveTo>
                <a:pt x="1057470" y="0"/>
              </a:moveTo>
              <a:lnTo>
                <a:pt x="1057470" y="342956"/>
              </a:lnTo>
              <a:lnTo>
                <a:pt x="0" y="342956"/>
              </a:lnTo>
              <a:lnTo>
                <a:pt x="0" y="5032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FD09E4-DBF1-7B42-BCF4-6CE2F006D6DA}">
      <dsp:nvSpPr>
        <dsp:cNvPr id="0" name=""/>
        <dsp:cNvSpPr/>
      </dsp:nvSpPr>
      <dsp:spPr>
        <a:xfrm>
          <a:off x="381902" y="20183"/>
          <a:ext cx="3082527" cy="1098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C65A24-BB59-2449-B041-ED857B9FC124}">
      <dsp:nvSpPr>
        <dsp:cNvPr id="0" name=""/>
        <dsp:cNvSpPr/>
      </dsp:nvSpPr>
      <dsp:spPr>
        <a:xfrm>
          <a:off x="574169" y="202837"/>
          <a:ext cx="3082527" cy="10988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UNITED STATES FEDERAL GOVERNMENT</a:t>
          </a:r>
          <a:endParaRPr lang="en-US" sz="2100" kern="1200" dirty="0"/>
        </a:p>
      </dsp:txBody>
      <dsp:txXfrm>
        <a:off x="574169" y="202837"/>
        <a:ext cx="3082527" cy="1098807"/>
      </dsp:txXfrm>
    </dsp:sp>
    <dsp:sp modelId="{1D9B6C84-3438-9344-B5BA-2D307429F524}">
      <dsp:nvSpPr>
        <dsp:cNvPr id="0" name=""/>
        <dsp:cNvSpPr/>
      </dsp:nvSpPr>
      <dsp:spPr>
        <a:xfrm>
          <a:off x="492" y="1622250"/>
          <a:ext cx="1730406" cy="1098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690A3D-EF71-0244-A122-0175F944C7B9}">
      <dsp:nvSpPr>
        <dsp:cNvPr id="0" name=""/>
        <dsp:cNvSpPr/>
      </dsp:nvSpPr>
      <dsp:spPr>
        <a:xfrm>
          <a:off x="192760" y="1804904"/>
          <a:ext cx="1730406" cy="10988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North Carolina State Government</a:t>
          </a:r>
          <a:endParaRPr lang="en-US" sz="2100" kern="1200" dirty="0"/>
        </a:p>
      </dsp:txBody>
      <dsp:txXfrm>
        <a:off x="192760" y="1804904"/>
        <a:ext cx="1730406" cy="1098807"/>
      </dsp:txXfrm>
    </dsp:sp>
    <dsp:sp modelId="{600845B1-CACB-7641-B238-AB3E68637578}">
      <dsp:nvSpPr>
        <dsp:cNvPr id="0" name=""/>
        <dsp:cNvSpPr/>
      </dsp:nvSpPr>
      <dsp:spPr>
        <a:xfrm>
          <a:off x="492" y="3224318"/>
          <a:ext cx="1730406" cy="1098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B44C74-ADFE-7342-9976-1BD3F16F687D}">
      <dsp:nvSpPr>
        <dsp:cNvPr id="0" name=""/>
        <dsp:cNvSpPr/>
      </dsp:nvSpPr>
      <dsp:spPr>
        <a:xfrm>
          <a:off x="192760" y="3406972"/>
          <a:ext cx="1730406" cy="10988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County &amp; Local governments</a:t>
          </a:r>
          <a:endParaRPr lang="en-US" sz="2100" kern="1200" dirty="0"/>
        </a:p>
      </dsp:txBody>
      <dsp:txXfrm>
        <a:off x="192760" y="3406972"/>
        <a:ext cx="1730406" cy="1098807"/>
      </dsp:txXfrm>
    </dsp:sp>
    <dsp:sp modelId="{078339B5-E698-E042-ABA6-9C579BBD34D0}">
      <dsp:nvSpPr>
        <dsp:cNvPr id="0" name=""/>
        <dsp:cNvSpPr/>
      </dsp:nvSpPr>
      <dsp:spPr>
        <a:xfrm>
          <a:off x="2115433" y="1622250"/>
          <a:ext cx="1730406" cy="1098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FD6262-E594-7F4D-9A94-F383F86983C3}">
      <dsp:nvSpPr>
        <dsp:cNvPr id="0" name=""/>
        <dsp:cNvSpPr/>
      </dsp:nvSpPr>
      <dsp:spPr>
        <a:xfrm>
          <a:off x="2307701" y="1804904"/>
          <a:ext cx="1730406" cy="10988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49 other states</a:t>
          </a:r>
          <a:endParaRPr lang="en-US" sz="2100" kern="1200" dirty="0"/>
        </a:p>
      </dsp:txBody>
      <dsp:txXfrm>
        <a:off x="2307701" y="1804904"/>
        <a:ext cx="1730406" cy="10988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2B32BA-9947-AA43-AE69-FCDF5D27F506}"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B32BA-9947-AA43-AE69-FCDF5D27F506}"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B32BA-9947-AA43-AE69-FCDF5D27F506}"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B32BA-9947-AA43-AE69-FCDF5D27F506}"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B32BA-9947-AA43-AE69-FCDF5D27F506}" type="datetimeFigureOut">
              <a:rPr lang="en-US" smtClean="0"/>
              <a:pPr/>
              <a:t>1/14/14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2B32BA-9947-AA43-AE69-FCDF5D27F506}"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2B32BA-9947-AA43-AE69-FCDF5D27F506}" type="datetimeFigureOut">
              <a:rPr lang="en-US" smtClean="0"/>
              <a:pPr/>
              <a:t>1/14/14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B32BA-9947-AA43-AE69-FCDF5D27F506}" type="datetimeFigureOut">
              <a:rPr lang="en-US" smtClean="0"/>
              <a:pPr/>
              <a:t>1/14/14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B32BA-9947-AA43-AE69-FCDF5D27F506}" type="datetimeFigureOut">
              <a:rPr lang="en-US" smtClean="0"/>
              <a:pPr/>
              <a:t>1/14/14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B32BA-9947-AA43-AE69-FCDF5D27F506}"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B32BA-9947-AA43-AE69-FCDF5D27F506}" type="datetimeFigureOut">
              <a:rPr lang="en-US" smtClean="0"/>
              <a:pPr/>
              <a:t>1/14/14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86491-563E-BA4C-BDD5-2AD87687C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92B32BA-9947-AA43-AE69-FCDF5D27F506}" type="datetimeFigureOut">
              <a:rPr lang="en-US" smtClean="0"/>
              <a:pPr/>
              <a:t>1/14/14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A3886491-563E-BA4C-BDD5-2AD87687C5F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DO NOW</a:t>
            </a:r>
            <a:endParaRPr lang="en-US" b="1" dirty="0">
              <a:solidFill>
                <a:srgbClr val="FFFF00"/>
              </a:solidFill>
            </a:endParaRPr>
          </a:p>
        </p:txBody>
      </p:sp>
      <p:sp>
        <p:nvSpPr>
          <p:cNvPr id="3" name="Content Placeholder 2"/>
          <p:cNvSpPr>
            <a:spLocks noGrp="1"/>
          </p:cNvSpPr>
          <p:nvPr>
            <p:ph idx="1"/>
          </p:nvPr>
        </p:nvSpPr>
        <p:spPr/>
        <p:txBody>
          <a:bodyPr>
            <a:noAutofit/>
          </a:bodyPr>
          <a:lstStyle/>
          <a:p>
            <a:r>
              <a:rPr lang="en-US" sz="7000" dirty="0" smtClean="0"/>
              <a:t>List three examples of how slaves resisted their owners.</a:t>
            </a:r>
            <a:endParaRPr lang="en-US" sz="7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4.png"/>
          <p:cNvPicPr>
            <a:picLocks noChangeAspect="1"/>
          </p:cNvPicPr>
          <p:nvPr/>
        </p:nvPicPr>
        <p:blipFill>
          <a:blip r:embed="rId2"/>
          <a:stretch>
            <a:fillRect/>
          </a:stretch>
        </p:blipFill>
        <p:spPr>
          <a:xfrm>
            <a:off x="650388" y="156280"/>
            <a:ext cx="7635478" cy="5879640"/>
          </a:xfrm>
          <a:prstGeom prst="rect">
            <a:avLst/>
          </a:prstGeom>
        </p:spPr>
      </p:pic>
      <p:sp>
        <p:nvSpPr>
          <p:cNvPr id="5" name="TextBox 4"/>
          <p:cNvSpPr txBox="1"/>
          <p:nvPr/>
        </p:nvSpPr>
        <p:spPr>
          <a:xfrm>
            <a:off x="835025" y="6035920"/>
            <a:ext cx="7835900" cy="646331"/>
          </a:xfrm>
          <a:prstGeom prst="rect">
            <a:avLst/>
          </a:prstGeom>
          <a:noFill/>
        </p:spPr>
        <p:txBody>
          <a:bodyPr wrap="square" rtlCol="0">
            <a:spAutoFit/>
          </a:bodyPr>
          <a:lstStyle/>
          <a:p>
            <a:r>
              <a:rPr lang="en-US" dirty="0" smtClean="0"/>
              <a:t>Text by Susan </a:t>
            </a:r>
            <a:r>
              <a:rPr lang="en-US" dirty="0" err="1" smtClean="0"/>
              <a:t>Schulten</a:t>
            </a:r>
            <a:r>
              <a:rPr lang="en-US" dirty="0" smtClean="0"/>
              <a:t> (NYT); Map Courtesy of Geography and Map Division, Library of Congress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2.png"/>
          <p:cNvPicPr>
            <a:picLocks noChangeAspect="1"/>
          </p:cNvPicPr>
          <p:nvPr/>
        </p:nvPicPr>
        <p:blipFill>
          <a:blip r:embed="rId2"/>
          <a:stretch>
            <a:fillRect/>
          </a:stretch>
        </p:blipFill>
        <p:spPr>
          <a:xfrm>
            <a:off x="746740" y="604678"/>
            <a:ext cx="7899400" cy="5194300"/>
          </a:xfrm>
          <a:prstGeom prst="rect">
            <a:avLst/>
          </a:prstGeom>
        </p:spPr>
      </p:pic>
      <p:sp>
        <p:nvSpPr>
          <p:cNvPr id="6" name="TextBox 5"/>
          <p:cNvSpPr txBox="1"/>
          <p:nvPr/>
        </p:nvSpPr>
        <p:spPr>
          <a:xfrm>
            <a:off x="835025" y="6035920"/>
            <a:ext cx="7835900" cy="646331"/>
          </a:xfrm>
          <a:prstGeom prst="rect">
            <a:avLst/>
          </a:prstGeom>
          <a:noFill/>
        </p:spPr>
        <p:txBody>
          <a:bodyPr wrap="square" rtlCol="0">
            <a:spAutoFit/>
          </a:bodyPr>
          <a:lstStyle/>
          <a:p>
            <a:r>
              <a:rPr lang="en-US" dirty="0" smtClean="0"/>
              <a:t>Text by Susan </a:t>
            </a:r>
            <a:r>
              <a:rPr lang="en-US" dirty="0" err="1" smtClean="0"/>
              <a:t>Schulten</a:t>
            </a:r>
            <a:r>
              <a:rPr lang="en-US" dirty="0" smtClean="0"/>
              <a:t> (NYT); Map Courtesy of Geography and Map Division, Library of Congress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3.png"/>
          <p:cNvPicPr>
            <a:picLocks noChangeAspect="1"/>
          </p:cNvPicPr>
          <p:nvPr/>
        </p:nvPicPr>
        <p:blipFill>
          <a:blip r:embed="rId2"/>
          <a:stretch>
            <a:fillRect/>
          </a:stretch>
        </p:blipFill>
        <p:spPr>
          <a:xfrm>
            <a:off x="882676" y="564591"/>
            <a:ext cx="7518400" cy="5232400"/>
          </a:xfrm>
          <a:prstGeom prst="rect">
            <a:avLst/>
          </a:prstGeom>
        </p:spPr>
      </p:pic>
      <p:sp>
        <p:nvSpPr>
          <p:cNvPr id="5" name="TextBox 4"/>
          <p:cNvSpPr txBox="1"/>
          <p:nvPr/>
        </p:nvSpPr>
        <p:spPr>
          <a:xfrm>
            <a:off x="835025" y="6035920"/>
            <a:ext cx="7835900" cy="646331"/>
          </a:xfrm>
          <a:prstGeom prst="rect">
            <a:avLst/>
          </a:prstGeom>
          <a:noFill/>
        </p:spPr>
        <p:txBody>
          <a:bodyPr wrap="square" rtlCol="0">
            <a:spAutoFit/>
          </a:bodyPr>
          <a:lstStyle/>
          <a:p>
            <a:r>
              <a:rPr lang="en-US" dirty="0" smtClean="0"/>
              <a:t>Text by Susan </a:t>
            </a:r>
            <a:r>
              <a:rPr lang="en-US" dirty="0" err="1" smtClean="0"/>
              <a:t>Schulten</a:t>
            </a:r>
            <a:r>
              <a:rPr lang="en-US" dirty="0" smtClean="0"/>
              <a:t> (NYT); Map Courtesy of Geography and Map Division, Library of Congress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6789"/>
          </a:xfrm>
        </p:spPr>
        <p:txBody>
          <a:bodyPr>
            <a:normAutofit/>
          </a:bodyPr>
          <a:lstStyle/>
          <a:p>
            <a:r>
              <a:rPr lang="en-US" dirty="0" smtClean="0">
                <a:solidFill>
                  <a:srgbClr val="FFFF00"/>
                </a:solidFill>
                <a:latin typeface="Handwriting - Dakota"/>
                <a:cs typeface="Handwriting - Dakota"/>
              </a:rPr>
              <a:t>Compromises Over Slavery</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a:xfrm>
            <a:off x="457200" y="1023679"/>
            <a:ext cx="8229600" cy="5623754"/>
          </a:xfrm>
        </p:spPr>
        <p:txBody>
          <a:bodyPr>
            <a:normAutofit fontScale="85000" lnSpcReduction="10000"/>
          </a:bodyPr>
          <a:lstStyle/>
          <a:p>
            <a:r>
              <a:rPr lang="en-US" i="1" dirty="0" smtClean="0">
                <a:solidFill>
                  <a:srgbClr val="FFFF00"/>
                </a:solidFill>
              </a:rPr>
              <a:t>The Missouri Compromise (1820)</a:t>
            </a:r>
          </a:p>
          <a:p>
            <a:pPr lvl="1"/>
            <a:r>
              <a:rPr lang="en-US" dirty="0" smtClean="0"/>
              <a:t>There were 11 slave states and 11 free states</a:t>
            </a:r>
          </a:p>
          <a:p>
            <a:pPr lvl="1"/>
            <a:r>
              <a:rPr lang="en-US" dirty="0" smtClean="0"/>
              <a:t>Missouri wanted to become a state, but the balance would be thrown off</a:t>
            </a:r>
          </a:p>
          <a:p>
            <a:pPr lvl="1"/>
            <a:r>
              <a:rPr lang="en-US" dirty="0" smtClean="0">
                <a:solidFill>
                  <a:srgbClr val="FFFF00"/>
                </a:solidFill>
              </a:rPr>
              <a:t>Solution</a:t>
            </a:r>
          </a:p>
          <a:p>
            <a:pPr lvl="2"/>
            <a:r>
              <a:rPr lang="en-US" dirty="0" smtClean="0"/>
              <a:t>Missouri became a slave state</a:t>
            </a:r>
          </a:p>
          <a:p>
            <a:pPr lvl="2"/>
            <a:r>
              <a:rPr lang="en-US" dirty="0" smtClean="0"/>
              <a:t>Maine became a free state</a:t>
            </a:r>
          </a:p>
          <a:p>
            <a:pPr lvl="2"/>
            <a:r>
              <a:rPr lang="en-US" dirty="0" smtClean="0"/>
              <a:t>No more slave states north of Missouri/Arkansas border</a:t>
            </a:r>
          </a:p>
          <a:p>
            <a:r>
              <a:rPr lang="en-US" i="1" dirty="0" smtClean="0">
                <a:solidFill>
                  <a:srgbClr val="FFFF00"/>
                </a:solidFill>
              </a:rPr>
              <a:t>The Compromise of 1850</a:t>
            </a:r>
          </a:p>
          <a:p>
            <a:pPr lvl="1"/>
            <a:r>
              <a:rPr lang="en-US" dirty="0" smtClean="0"/>
              <a:t>When the country expanded again, another compromise was needed</a:t>
            </a:r>
          </a:p>
          <a:p>
            <a:pPr lvl="1"/>
            <a:r>
              <a:rPr lang="en-US" dirty="0" smtClean="0">
                <a:solidFill>
                  <a:srgbClr val="FFFF00"/>
                </a:solidFill>
              </a:rPr>
              <a:t>Solution</a:t>
            </a:r>
          </a:p>
          <a:p>
            <a:pPr lvl="2"/>
            <a:r>
              <a:rPr lang="en-US" dirty="0" smtClean="0"/>
              <a:t>California would become a free state </a:t>
            </a:r>
          </a:p>
          <a:p>
            <a:pPr lvl="2"/>
            <a:r>
              <a:rPr lang="en-US" dirty="0" smtClean="0"/>
              <a:t>New states would decide on slavery (</a:t>
            </a:r>
            <a:r>
              <a:rPr lang="en-US" dirty="0" smtClean="0">
                <a:solidFill>
                  <a:srgbClr val="FFFF00"/>
                </a:solidFill>
              </a:rPr>
              <a:t>popular sovereignty</a:t>
            </a:r>
            <a:r>
              <a:rPr lang="en-US" dirty="0" smtClean="0"/>
              <a:t>)</a:t>
            </a:r>
          </a:p>
          <a:p>
            <a:pPr lvl="2"/>
            <a:r>
              <a:rPr lang="en-US" dirty="0" smtClean="0"/>
              <a:t>The South would also get a stronger </a:t>
            </a:r>
            <a:r>
              <a:rPr lang="en-US" dirty="0" smtClean="0">
                <a:solidFill>
                  <a:srgbClr val="FFFF00"/>
                </a:solidFill>
              </a:rPr>
              <a:t>Fugitive Slave Law</a:t>
            </a:r>
          </a:p>
          <a:p>
            <a:pPr lvl="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II. STATES’ RIGHTS</a:t>
            </a:r>
            <a:endParaRPr lang="en-US" dirty="0">
              <a:solidFill>
                <a:srgbClr val="FFFF00"/>
              </a:solidFill>
              <a:latin typeface="Handwriting - Dakota"/>
              <a:cs typeface="Handwriting - Dakota"/>
            </a:endParaRPr>
          </a:p>
        </p:txBody>
      </p:sp>
      <p:sp>
        <p:nvSpPr>
          <p:cNvPr id="3" name="Content Placeholder 2"/>
          <p:cNvSpPr>
            <a:spLocks noGrp="1"/>
          </p:cNvSpPr>
          <p:nvPr>
            <p:ph sz="half" idx="1"/>
          </p:nvPr>
        </p:nvSpPr>
        <p:spPr/>
        <p:txBody>
          <a:bodyPr>
            <a:normAutofit lnSpcReduction="10000"/>
          </a:bodyPr>
          <a:lstStyle/>
          <a:p>
            <a:r>
              <a:rPr lang="en-US" i="1" dirty="0" smtClean="0">
                <a:solidFill>
                  <a:srgbClr val="FFFF00"/>
                </a:solidFill>
              </a:rPr>
              <a:t>States’ rights</a:t>
            </a:r>
            <a:r>
              <a:rPr lang="en-US" dirty="0" smtClean="0">
                <a:solidFill>
                  <a:srgbClr val="FFFF00"/>
                </a:solidFill>
              </a:rPr>
              <a:t> </a:t>
            </a:r>
            <a:r>
              <a:rPr lang="en-US" dirty="0" smtClean="0"/>
              <a:t>refers to the idea that states should have more power than the federal government</a:t>
            </a:r>
          </a:p>
          <a:p>
            <a:r>
              <a:rPr lang="en-US" dirty="0" smtClean="0"/>
              <a:t>Until the Civil War, this had been a debated issue</a:t>
            </a:r>
          </a:p>
          <a:p>
            <a:r>
              <a:rPr lang="en-US" dirty="0" smtClean="0"/>
              <a:t>Nowadays, the federal government the most power </a:t>
            </a:r>
            <a:r>
              <a:rPr lang="en-US" dirty="0" err="1" smtClean="0">
                <a:sym typeface="Wingdings"/>
              </a:rPr>
              <a:t></a:t>
            </a:r>
            <a:endParaRPr lang="en-US" dirty="0" smtClean="0"/>
          </a:p>
        </p:txBody>
      </p:sp>
      <p:graphicFrame>
        <p:nvGraphicFramePr>
          <p:cNvPr id="5" name="Content Placeholder 4"/>
          <p:cNvGraphicFramePr>
            <a:graphicFrameLocks noGrp="1"/>
          </p:cNvGraphicFramePr>
          <p:nvPr>
            <p:ph sz="half" idx="2"/>
          </p:nvPr>
        </p:nvGraphicFramePr>
        <p:xfrm>
          <a:off x="4648200" y="1600200"/>
          <a:ext cx="4038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Handwriting - Dakota"/>
                <a:cs typeface="Handwriting - Dakota"/>
              </a:rPr>
              <a:t>Nullification Crisis</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p:txBody>
          <a:bodyPr/>
          <a:lstStyle/>
          <a:p>
            <a:r>
              <a:rPr lang="en-US" dirty="0" smtClean="0"/>
              <a:t>The issue of states’ rights was at a high point when South Carolina tried to </a:t>
            </a:r>
            <a:r>
              <a:rPr lang="en-US" i="1" dirty="0" smtClean="0">
                <a:solidFill>
                  <a:srgbClr val="FFFF00"/>
                </a:solidFill>
              </a:rPr>
              <a:t>nullify </a:t>
            </a:r>
            <a:r>
              <a:rPr lang="en-US" dirty="0" smtClean="0"/>
              <a:t>a federal law that raised </a:t>
            </a:r>
            <a:r>
              <a:rPr lang="en-US" i="1" dirty="0" smtClean="0">
                <a:solidFill>
                  <a:srgbClr val="FFFF00"/>
                </a:solidFill>
              </a:rPr>
              <a:t>tariffs </a:t>
            </a:r>
            <a:r>
              <a:rPr lang="en-US" dirty="0" smtClean="0"/>
              <a:t>(taxes on imports)</a:t>
            </a:r>
          </a:p>
          <a:p>
            <a:r>
              <a:rPr lang="en-US" dirty="0" smtClean="0"/>
              <a:t>By </a:t>
            </a:r>
            <a:r>
              <a:rPr lang="en-US" i="1" dirty="0" smtClean="0">
                <a:solidFill>
                  <a:srgbClr val="FFFF00"/>
                </a:solidFill>
              </a:rPr>
              <a:t>nullifying </a:t>
            </a:r>
            <a:r>
              <a:rPr lang="en-US" dirty="0" smtClean="0"/>
              <a:t>the law, South Carolina was preventing the enforcement of the law</a:t>
            </a:r>
          </a:p>
          <a:p>
            <a:r>
              <a:rPr lang="en-US" dirty="0" smtClean="0"/>
              <a:t>The Supreme Court and Congress said they could not do this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latin typeface="Handwriting - Dakota"/>
                <a:cs typeface="Handwriting - Dakota"/>
              </a:rPr>
              <a:t>III. AGRICULTURE vs. INDUSTRY</a:t>
            </a:r>
            <a:endParaRPr lang="en-US" sz="3600" dirty="0">
              <a:solidFill>
                <a:srgbClr val="FFFF00"/>
              </a:solidFill>
              <a:latin typeface="Handwriting - Dakota"/>
              <a:cs typeface="Handwriting - Dakota"/>
            </a:endParaRPr>
          </a:p>
        </p:txBody>
      </p:sp>
      <p:sp>
        <p:nvSpPr>
          <p:cNvPr id="3" name="Content Placeholder 2"/>
          <p:cNvSpPr>
            <a:spLocks noGrp="1"/>
          </p:cNvSpPr>
          <p:nvPr>
            <p:ph idx="1"/>
          </p:nvPr>
        </p:nvSpPr>
        <p:spPr/>
        <p:txBody>
          <a:bodyPr>
            <a:normAutofit fontScale="92500" lnSpcReduction="10000"/>
          </a:bodyPr>
          <a:lstStyle/>
          <a:p>
            <a:r>
              <a:rPr lang="en-US" dirty="0" smtClean="0"/>
              <a:t>The economy of Northern states was based on industry and manufacturing which used raw materials from the South</a:t>
            </a:r>
          </a:p>
          <a:p>
            <a:r>
              <a:rPr lang="en-US" dirty="0" smtClean="0"/>
              <a:t>The South produced the raw materials (e.g., cotton) through farming with slave labor</a:t>
            </a:r>
          </a:p>
          <a:p>
            <a:r>
              <a:rPr lang="en-US" dirty="0" smtClean="0"/>
              <a:t>The South realized that they needed slavery and that the North was also benefiting from it</a:t>
            </a:r>
          </a:p>
          <a:p>
            <a:r>
              <a:rPr lang="en-US" dirty="0" smtClean="0"/>
              <a:t>If slavery ended, the South would be hurt most of all because they relied completely on farming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IV. THE ELECTION OF 1860</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p:txBody>
          <a:bodyPr>
            <a:normAutofit lnSpcReduction="10000"/>
          </a:bodyPr>
          <a:lstStyle/>
          <a:p>
            <a:r>
              <a:rPr lang="en-US" dirty="0" smtClean="0"/>
              <a:t>Tensions between the North &amp; South were very high in 1860</a:t>
            </a:r>
          </a:p>
          <a:p>
            <a:r>
              <a:rPr lang="en-US" dirty="0" smtClean="0"/>
              <a:t>Abraham Lincoln was the only nominee of the new Republican Party</a:t>
            </a:r>
          </a:p>
          <a:p>
            <a:r>
              <a:rPr lang="en-US" dirty="0" smtClean="0"/>
              <a:t>Democrats split up and nominated multiple candidates because Southerners did not trust Stephen Douglas</a:t>
            </a:r>
          </a:p>
          <a:p>
            <a:r>
              <a:rPr lang="en-US" dirty="0" smtClean="0"/>
              <a:t>John </a:t>
            </a:r>
            <a:r>
              <a:rPr lang="en-US" dirty="0" smtClean="0"/>
              <a:t>Breckinridge </a:t>
            </a:r>
            <a:r>
              <a:rPr lang="en-US" dirty="0" smtClean="0"/>
              <a:t>ran as a Southern Democrat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Election Results</a:t>
            </a:r>
            <a:endParaRPr lang="en-US" dirty="0">
              <a:solidFill>
                <a:srgbClr val="FFFF00"/>
              </a:solidFill>
              <a:latin typeface="Handwriting - Dakota"/>
              <a:cs typeface="Handwriting - Dakota"/>
            </a:endParaRPr>
          </a:p>
        </p:txBody>
      </p:sp>
      <p:pic>
        <p:nvPicPr>
          <p:cNvPr id="4" name="Content Placeholder 3" descr="1860_Electoral_Map.png"/>
          <p:cNvPicPr>
            <a:picLocks noGrp="1" noChangeAspect="1"/>
          </p:cNvPicPr>
          <p:nvPr>
            <p:ph idx="1"/>
          </p:nvPr>
        </p:nvPicPr>
        <p:blipFill>
          <a:blip r:embed="rId2"/>
          <a:srcRect t="-1185" b="-1185"/>
          <a:stretch>
            <a:fillRect/>
          </a:stretch>
        </p:blipFill>
        <p:spPr>
          <a:xfrm>
            <a:off x="781168" y="1417638"/>
            <a:ext cx="7201406" cy="396049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81168" y="5417210"/>
            <a:ext cx="7201406" cy="923330"/>
          </a:xfrm>
          <a:prstGeom prst="rect">
            <a:avLst/>
          </a:prstGeom>
          <a:noFill/>
        </p:spPr>
        <p:txBody>
          <a:bodyPr wrap="square" rtlCol="0">
            <a:spAutoFit/>
          </a:bodyPr>
          <a:lstStyle/>
          <a:p>
            <a:pPr marL="342900" indent="-342900">
              <a:buAutoNum type="arabicParenBoth"/>
            </a:pPr>
            <a:r>
              <a:rPr lang="en-US" dirty="0" smtClean="0"/>
              <a:t>Who won Mississippi and most of the slave states?</a:t>
            </a:r>
          </a:p>
          <a:p>
            <a:pPr marL="342900" indent="-342900">
              <a:buAutoNum type="arabicParenBoth"/>
            </a:pPr>
            <a:r>
              <a:rPr lang="en-US" dirty="0" smtClean="0"/>
              <a:t>Who won most of the free states?</a:t>
            </a:r>
          </a:p>
          <a:p>
            <a:pPr marL="342900" indent="-342900">
              <a:buAutoNum type="arabicParenBoth"/>
            </a:pPr>
            <a:r>
              <a:rPr lang="en-US" dirty="0" smtClean="0"/>
              <a:t>Why did Lincoln win overall?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Handwriting - Dakota"/>
                <a:cs typeface="Handwriting - Dakota"/>
              </a:rPr>
              <a:t>The Secession of</a:t>
            </a:r>
            <a:r>
              <a:rPr lang="en-US" dirty="0" smtClean="0">
                <a:solidFill>
                  <a:srgbClr val="FFFF00"/>
                </a:solidFill>
                <a:latin typeface="Handwriting - Dakota"/>
                <a:cs typeface="Handwriting - Dakota"/>
              </a:rPr>
              <a:t> </a:t>
            </a:r>
            <a:br>
              <a:rPr lang="en-US" dirty="0" smtClean="0">
                <a:solidFill>
                  <a:srgbClr val="FFFF00"/>
                </a:solidFill>
                <a:latin typeface="Handwriting - Dakota"/>
                <a:cs typeface="Handwriting - Dakota"/>
              </a:rPr>
            </a:br>
            <a:r>
              <a:rPr lang="en-US" dirty="0" smtClean="0">
                <a:solidFill>
                  <a:srgbClr val="FFFF00"/>
                </a:solidFill>
                <a:latin typeface="Handwriting - Dakota"/>
                <a:cs typeface="Handwriting - Dakota"/>
              </a:rPr>
              <a:t>North Carolina</a:t>
            </a:r>
            <a:endParaRPr lang="en-US" dirty="0">
              <a:solidFill>
                <a:srgbClr val="FFFF00"/>
              </a:solidFill>
              <a:latin typeface="Handwriting - Dakota"/>
              <a:cs typeface="Handwriting - Dakota"/>
            </a:endParaRPr>
          </a:p>
        </p:txBody>
      </p:sp>
      <p:sp>
        <p:nvSpPr>
          <p:cNvPr id="3" name="Content Placeholder 2"/>
          <p:cNvSpPr>
            <a:spLocks noGrp="1"/>
          </p:cNvSpPr>
          <p:nvPr>
            <p:ph sz="half" idx="1"/>
          </p:nvPr>
        </p:nvSpPr>
        <p:spPr>
          <a:xfrm>
            <a:off x="4648200" y="1600200"/>
            <a:ext cx="4038600" cy="4525963"/>
          </a:xfrm>
        </p:spPr>
        <p:txBody>
          <a:bodyPr>
            <a:normAutofit/>
          </a:bodyPr>
          <a:lstStyle/>
          <a:p>
            <a:r>
              <a:rPr lang="en-US" dirty="0" smtClean="0"/>
              <a:t>South Carolina was the first state to </a:t>
            </a:r>
            <a:r>
              <a:rPr lang="en-US" dirty="0" smtClean="0"/>
              <a:t>secede</a:t>
            </a:r>
          </a:p>
          <a:p>
            <a:r>
              <a:rPr lang="en-US" dirty="0" smtClean="0"/>
              <a:t>North Carolina seceded </a:t>
            </a:r>
            <a:r>
              <a:rPr lang="en-US" dirty="0" smtClean="0"/>
              <a:t>from the Union on</a:t>
            </a:r>
            <a:r>
              <a:rPr lang="en-US" dirty="0" smtClean="0"/>
              <a:t> </a:t>
            </a:r>
            <a:r>
              <a:rPr lang="en-US" dirty="0" smtClean="0">
                <a:solidFill>
                  <a:srgbClr val="FFFF00"/>
                </a:solidFill>
              </a:rPr>
              <a:t>May 20, 1861</a:t>
            </a:r>
          </a:p>
          <a:p>
            <a:r>
              <a:rPr lang="en-US" dirty="0" smtClean="0">
                <a:solidFill>
                  <a:srgbClr val="FFFF00"/>
                </a:solidFill>
              </a:rPr>
              <a:t>NC was the last state to secede</a:t>
            </a:r>
            <a:endParaRPr lang="en-US" dirty="0" smtClean="0">
              <a:solidFill>
                <a:srgbClr val="FFFF00"/>
              </a:solidFill>
            </a:endParaRPr>
          </a:p>
        </p:txBody>
      </p:sp>
      <p:pic>
        <p:nvPicPr>
          <p:cNvPr id="5" name="Content Placeholder 4" descr="Seceding_Mississippi_small1.jpg"/>
          <p:cNvPicPr>
            <a:picLocks noGrp="1" noChangeAspect="1"/>
          </p:cNvPicPr>
          <p:nvPr>
            <p:ph sz="half" idx="2"/>
          </p:nvPr>
        </p:nvPicPr>
        <p:blipFill>
          <a:blip r:embed="rId2"/>
          <a:srcRect l="-13057" r="-13057"/>
          <a:stretch>
            <a:fillRect/>
          </a:stretch>
        </p:blipFill>
        <p:spPr>
          <a:xfrm>
            <a:off x="609600" y="1600200"/>
            <a:ext cx="4038600"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200" b="1" dirty="0" smtClean="0">
                <a:solidFill>
                  <a:srgbClr val="FFFF00"/>
                </a:solidFill>
                <a:latin typeface="Handwriting - Dakota"/>
                <a:cs typeface="Handwriting - Dakota"/>
              </a:rPr>
              <a:t>The Reasons for Secession</a:t>
            </a:r>
            <a:endParaRPr lang="en-US" sz="8200" b="1" dirty="0">
              <a:solidFill>
                <a:srgbClr val="FFFF00"/>
              </a:solidFill>
              <a:latin typeface="Handwriting - Dakota"/>
              <a:cs typeface="Handwriting - Dakota"/>
            </a:endParaRPr>
          </a:p>
        </p:txBody>
      </p:sp>
      <p:sp>
        <p:nvSpPr>
          <p:cNvPr id="3" name="Subtitle 2"/>
          <p:cNvSpPr>
            <a:spLocks noGrp="1"/>
          </p:cNvSpPr>
          <p:nvPr>
            <p:ph type="subTitle" idx="1"/>
          </p:nvPr>
        </p:nvSpPr>
        <p:spPr>
          <a:xfrm>
            <a:off x="1371600" y="4561202"/>
            <a:ext cx="6400800" cy="1624310"/>
          </a:xfrm>
        </p:spPr>
        <p:txBody>
          <a:bodyPr>
            <a:normAutofit/>
          </a:bodyPr>
          <a:lstStyle/>
          <a:p>
            <a:r>
              <a:rPr lang="en-US" b="1" dirty="0" smtClean="0">
                <a:solidFill>
                  <a:srgbClr val="FFFFFF"/>
                </a:solidFill>
              </a:rPr>
              <a:t>Building up to the Civil </a:t>
            </a:r>
            <a:r>
              <a:rPr lang="en-US" b="1" dirty="0" smtClean="0">
                <a:solidFill>
                  <a:srgbClr val="FFFFFF"/>
                </a:solidFill>
              </a:rPr>
              <a:t>War</a:t>
            </a:r>
          </a:p>
        </p:txBody>
      </p:sp>
      <p:sp>
        <p:nvSpPr>
          <p:cNvPr id="4" name="TextBox 3"/>
          <p:cNvSpPr txBox="1"/>
          <p:nvPr/>
        </p:nvSpPr>
        <p:spPr>
          <a:xfrm>
            <a:off x="3822828" y="954501"/>
            <a:ext cx="1771977" cy="369332"/>
          </a:xfrm>
          <a:prstGeom prst="rect">
            <a:avLst/>
          </a:prstGeom>
          <a:noFill/>
        </p:spPr>
        <p:txBody>
          <a:bodyPr wrap="none" rtlCol="0">
            <a:spAutoFit/>
          </a:bodyPr>
          <a:lstStyle/>
          <a:p>
            <a:r>
              <a:rPr lang="en-US" dirty="0" smtClean="0"/>
              <a:t>January 14, 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Handwriting - Dakota"/>
                <a:cs typeface="Handwriting - Dakota"/>
              </a:rPr>
              <a:t>The Secession of</a:t>
            </a:r>
            <a:r>
              <a:rPr lang="en-US" dirty="0" smtClean="0">
                <a:solidFill>
                  <a:srgbClr val="FFFF00"/>
                </a:solidFill>
                <a:latin typeface="Handwriting - Dakota"/>
                <a:cs typeface="Handwriting - Dakota"/>
              </a:rPr>
              <a:t> </a:t>
            </a:r>
            <a:br>
              <a:rPr lang="en-US" dirty="0" smtClean="0">
                <a:solidFill>
                  <a:srgbClr val="FFFF00"/>
                </a:solidFill>
                <a:latin typeface="Handwriting - Dakota"/>
                <a:cs typeface="Handwriting - Dakota"/>
              </a:rPr>
            </a:br>
            <a:r>
              <a:rPr lang="en-US" dirty="0" smtClean="0">
                <a:solidFill>
                  <a:srgbClr val="FFFF00"/>
                </a:solidFill>
                <a:latin typeface="Handwriting - Dakota"/>
                <a:cs typeface="Handwriting - Dakota"/>
              </a:rPr>
              <a:t>North Carolina</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a:xfrm>
            <a:off x="457200" y="1600200"/>
            <a:ext cx="8229600" cy="5034275"/>
          </a:xfrm>
        </p:spPr>
        <p:txBody>
          <a:bodyPr>
            <a:normAutofit fontScale="85000" lnSpcReduction="20000"/>
          </a:bodyPr>
          <a:lstStyle/>
          <a:p>
            <a:r>
              <a:rPr lang="en-US" dirty="0" smtClean="0">
                <a:solidFill>
                  <a:srgbClr val="FFFFFF"/>
                </a:solidFill>
              </a:rPr>
              <a:t>Excerpts from the</a:t>
            </a:r>
            <a:r>
              <a:rPr lang="en-US" dirty="0" smtClean="0">
                <a:solidFill>
                  <a:srgbClr val="FFFFFF"/>
                </a:solidFill>
              </a:rPr>
              <a:t> Ordinance of Secession </a:t>
            </a:r>
            <a:r>
              <a:rPr lang="en-US" dirty="0" smtClean="0">
                <a:solidFill>
                  <a:srgbClr val="FFFFFF"/>
                </a:solidFill>
              </a:rPr>
              <a:t>Document:</a:t>
            </a:r>
            <a:endParaRPr lang="en-US" dirty="0" smtClean="0">
              <a:solidFill>
                <a:srgbClr val="FFFFFF"/>
              </a:solidFill>
            </a:endParaRPr>
          </a:p>
          <a:p>
            <a:pPr lvl="1">
              <a:buNone/>
            </a:pPr>
            <a:endParaRPr lang="en-US" dirty="0" smtClean="0"/>
          </a:p>
          <a:p>
            <a:pPr lvl="1">
              <a:buNone/>
            </a:pPr>
            <a:r>
              <a:rPr lang="en-US" dirty="0" smtClean="0"/>
              <a:t>“AN </a:t>
            </a:r>
            <a:r>
              <a:rPr lang="en-US" dirty="0" smtClean="0"/>
              <a:t>ORDINANCE to dissolve the union between the State of North Carolina and the other States united with her, under the compact of government entitled</a:t>
            </a:r>
            <a:r>
              <a:rPr lang="en-US" dirty="0" smtClean="0"/>
              <a:t> ‘The </a:t>
            </a:r>
            <a:r>
              <a:rPr lang="en-US" dirty="0" smtClean="0"/>
              <a:t>Constitution of the United </a:t>
            </a:r>
            <a:r>
              <a:rPr lang="en-US" dirty="0" smtClean="0"/>
              <a:t>States...’</a:t>
            </a:r>
          </a:p>
          <a:p>
            <a:pPr lvl="1">
              <a:buNone/>
            </a:pPr>
            <a:endParaRPr lang="en-US" dirty="0" smtClean="0"/>
          </a:p>
          <a:p>
            <a:pPr lvl="1">
              <a:buNone/>
            </a:pPr>
            <a:r>
              <a:rPr lang="en-US" i="1" dirty="0" smtClean="0"/>
              <a:t>"</a:t>
            </a:r>
            <a:r>
              <a:rPr lang="en-US" i="1" dirty="0" smtClean="0"/>
              <a:t>We do further declare and ordain,</a:t>
            </a:r>
            <a:r>
              <a:rPr lang="en-US" i="1" dirty="0" smtClean="0"/>
              <a:t> that </a:t>
            </a:r>
            <a:r>
              <a:rPr lang="en-US" i="1" dirty="0" smtClean="0"/>
              <a:t>the union now subsisting between the State of North Carolina and the other States under the title of the United States of America, is hereby dissolved, and that the State of North Carolina is in the full possession and exercise of all those rights of sovereignty which belong and appertain to a free and independent </a:t>
            </a:r>
            <a:r>
              <a:rPr lang="en-US" i="1" dirty="0" smtClean="0"/>
              <a:t>State.”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solidFill>
                  <a:srgbClr val="FFFF00"/>
                </a:solidFill>
                <a:latin typeface="Handwriting - Dakota"/>
                <a:cs typeface="Handwriting - Dakota"/>
              </a:rPr>
              <a:t>North Carolina Oath of Allegiance</a:t>
            </a:r>
            <a:endParaRPr lang="en-US" sz="3300" dirty="0">
              <a:solidFill>
                <a:srgbClr val="FFFF00"/>
              </a:solidFill>
              <a:latin typeface="Handwriting - Dakota"/>
              <a:cs typeface="Handwriting - Dakota"/>
            </a:endParaRPr>
          </a:p>
        </p:txBody>
      </p:sp>
      <p:pic>
        <p:nvPicPr>
          <p:cNvPr id="4" name="Picture 3" descr="oath.jpg"/>
          <p:cNvPicPr>
            <a:picLocks noChangeAspect="1"/>
          </p:cNvPicPr>
          <p:nvPr/>
        </p:nvPicPr>
        <p:blipFill>
          <a:blip r:embed="rId2"/>
          <a:stretch>
            <a:fillRect/>
          </a:stretch>
        </p:blipFill>
        <p:spPr>
          <a:xfrm>
            <a:off x="1141709" y="1206401"/>
            <a:ext cx="6864350" cy="5387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Learning Goals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EQ: Could the Civil War have been avoided?</a:t>
            </a:r>
          </a:p>
          <a:p>
            <a:endParaRPr lang="en-US" dirty="0" smtClean="0"/>
          </a:p>
          <a:p>
            <a:r>
              <a:rPr lang="en-US" dirty="0" smtClean="0"/>
              <a:t>LT: SWBAT identify the fundamental causes of the Civil War.</a:t>
            </a:r>
          </a:p>
          <a:p>
            <a:endParaRPr lang="en-US" dirty="0" smtClean="0"/>
          </a:p>
          <a:p>
            <a:r>
              <a:rPr lang="en-US" dirty="0" smtClean="0"/>
              <a:t>POU: I can identify </a:t>
            </a:r>
            <a:r>
              <a:rPr lang="en-US" dirty="0" smtClean="0">
                <a:solidFill>
                  <a:srgbClr val="FFFFFF"/>
                </a:solidFill>
              </a:rPr>
              <a:t>the fundamental </a:t>
            </a:r>
            <a:r>
              <a:rPr lang="en-US" dirty="0" smtClean="0">
                <a:solidFill>
                  <a:srgbClr val="FFFFFF"/>
                </a:solidFill>
              </a:rPr>
              <a:t>causes for the </a:t>
            </a:r>
            <a:r>
              <a:rPr lang="en-US" u="sng" dirty="0" smtClean="0">
                <a:solidFill>
                  <a:srgbClr val="FFFFFF"/>
                </a:solidFill>
              </a:rPr>
              <a:t>secession</a:t>
            </a:r>
            <a:r>
              <a:rPr lang="en-US" dirty="0" smtClean="0">
                <a:solidFill>
                  <a:srgbClr val="FFFFFF"/>
                </a:solidFill>
              </a:rPr>
              <a:t> of the </a:t>
            </a:r>
            <a:r>
              <a:rPr lang="en-US" u="sng" dirty="0" smtClean="0">
                <a:solidFill>
                  <a:srgbClr val="FFFFFF"/>
                </a:solidFill>
              </a:rPr>
              <a:t>Confederate States</a:t>
            </a:r>
            <a:r>
              <a:rPr lang="en-US" dirty="0" smtClean="0">
                <a:solidFill>
                  <a:srgbClr val="FFFFFF"/>
                </a:solidFill>
              </a:rPr>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SECESSION</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p:txBody>
          <a:bodyPr>
            <a:normAutofit/>
          </a:bodyPr>
          <a:lstStyle/>
          <a:p>
            <a:r>
              <a:rPr lang="en-US" i="1" dirty="0" smtClean="0">
                <a:solidFill>
                  <a:srgbClr val="FFFF00"/>
                </a:solidFill>
              </a:rPr>
              <a:t>Secession</a:t>
            </a:r>
            <a:endParaRPr lang="en-US" dirty="0" smtClean="0"/>
          </a:p>
          <a:p>
            <a:pPr lvl="1"/>
            <a:r>
              <a:rPr lang="en-US" dirty="0" smtClean="0"/>
              <a:t>Definition: Withdrawal from the Union </a:t>
            </a:r>
          </a:p>
          <a:p>
            <a:pPr lvl="1"/>
            <a:r>
              <a:rPr lang="en-US" dirty="0" smtClean="0"/>
              <a:t>When states </a:t>
            </a:r>
            <a:r>
              <a:rPr lang="en-US" i="1" dirty="0" smtClean="0">
                <a:solidFill>
                  <a:srgbClr val="FFFF00"/>
                </a:solidFill>
              </a:rPr>
              <a:t>seceded</a:t>
            </a:r>
            <a:r>
              <a:rPr lang="en-US" dirty="0" smtClean="0"/>
              <a:t>, they broke away from the United States to become self-governing</a:t>
            </a:r>
          </a:p>
          <a:p>
            <a:r>
              <a:rPr lang="en-US" dirty="0" smtClean="0"/>
              <a:t>Eleven states seceded and formed the </a:t>
            </a:r>
            <a:r>
              <a:rPr lang="en-US" i="1" dirty="0" smtClean="0">
                <a:solidFill>
                  <a:srgbClr val="FFFF00"/>
                </a:solidFill>
              </a:rPr>
              <a:t>Confederate States of America </a:t>
            </a:r>
            <a:r>
              <a:rPr lang="en-US" dirty="0" smtClean="0"/>
              <a:t>(Confederacy)</a:t>
            </a:r>
          </a:p>
          <a:p>
            <a:r>
              <a:rPr lang="en-US" dirty="0" smtClean="0"/>
              <a:t>There were 4 major causes of secession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Who seceded?</a:t>
            </a:r>
            <a:endParaRPr lang="en-US" dirty="0"/>
          </a:p>
        </p:txBody>
      </p:sp>
      <p:pic>
        <p:nvPicPr>
          <p:cNvPr id="4" name="Picture 3"/>
          <p:cNvPicPr>
            <a:picLocks noChangeAspect="1"/>
          </p:cNvPicPr>
          <p:nvPr/>
        </p:nvPicPr>
        <p:blipFill>
          <a:blip r:embed="rId2"/>
          <a:stretch>
            <a:fillRect/>
          </a:stretch>
        </p:blipFill>
        <p:spPr>
          <a:xfrm>
            <a:off x="1399362" y="1417638"/>
            <a:ext cx="6383556" cy="3997702"/>
          </a:xfrm>
          <a:prstGeom prst="rect">
            <a:avLst/>
          </a:prstGeom>
        </p:spPr>
      </p:pic>
      <p:sp>
        <p:nvSpPr>
          <p:cNvPr id="5" name="TextBox 4"/>
          <p:cNvSpPr txBox="1"/>
          <p:nvPr/>
        </p:nvSpPr>
        <p:spPr>
          <a:xfrm>
            <a:off x="1399362" y="5415340"/>
            <a:ext cx="6383556" cy="646331"/>
          </a:xfrm>
          <a:prstGeom prst="rect">
            <a:avLst/>
          </a:prstGeom>
          <a:noFill/>
        </p:spPr>
        <p:txBody>
          <a:bodyPr wrap="square" rtlCol="0">
            <a:spAutoFit/>
          </a:bodyPr>
          <a:lstStyle/>
          <a:p>
            <a:pPr algn="ctr"/>
            <a:r>
              <a:rPr lang="en-US" dirty="0" smtClean="0"/>
              <a:t>Texas, Arkansas, Louisiana, Mississippi, Alabama, Tennessee, Georgia, Florida, South Carolina, North Carolina, and Virginia</a:t>
            </a:r>
          </a:p>
        </p:txBody>
      </p:sp>
      <p:pic>
        <p:nvPicPr>
          <p:cNvPr id="6" name="Picture 5"/>
          <p:cNvPicPr>
            <a:picLocks noChangeAspect="1"/>
          </p:cNvPicPr>
          <p:nvPr/>
        </p:nvPicPr>
        <p:blipFill>
          <a:blip r:embed="rId3"/>
          <a:stretch>
            <a:fillRect/>
          </a:stretch>
        </p:blipFill>
        <p:spPr>
          <a:xfrm>
            <a:off x="818147" y="1417637"/>
            <a:ext cx="3473116" cy="1927579"/>
          </a:xfrm>
          <a:prstGeom prst="rect">
            <a:avLst/>
          </a:prstGeom>
          <a:effectLst>
            <a:outerShdw blurRad="285750" dist="38100" dir="2700000" sx="108000" sy="108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Handwriting - Dakota"/>
                <a:cs typeface="Handwriting - Dakota"/>
              </a:rPr>
              <a:t>I. SLAVERY</a:t>
            </a:r>
            <a:endParaRPr lang="en-US" dirty="0">
              <a:solidFill>
                <a:srgbClr val="FFFF00"/>
              </a:solidFill>
              <a:latin typeface="Handwriting - Dakota"/>
              <a:cs typeface="Handwriting - Dakota"/>
            </a:endParaRPr>
          </a:p>
        </p:txBody>
      </p:sp>
      <p:sp>
        <p:nvSpPr>
          <p:cNvPr id="3" name="Content Placeholder 2"/>
          <p:cNvSpPr>
            <a:spLocks noGrp="1"/>
          </p:cNvSpPr>
          <p:nvPr>
            <p:ph idx="1"/>
          </p:nvPr>
        </p:nvSpPr>
        <p:spPr/>
        <p:txBody>
          <a:bodyPr>
            <a:normAutofit/>
          </a:bodyPr>
          <a:lstStyle/>
          <a:p>
            <a:r>
              <a:rPr lang="en-US" dirty="0" smtClean="0"/>
              <a:t>Slavery was the biggest issue in the 1800s</a:t>
            </a:r>
          </a:p>
          <a:p>
            <a:r>
              <a:rPr lang="en-US" i="1" dirty="0" smtClean="0">
                <a:solidFill>
                  <a:srgbClr val="FFFF00"/>
                </a:solidFill>
              </a:rPr>
              <a:t>Abolitionists </a:t>
            </a:r>
            <a:r>
              <a:rPr lang="en-US" dirty="0" smtClean="0"/>
              <a:t>were trying to bring slavery to an end in order to </a:t>
            </a:r>
            <a:r>
              <a:rPr lang="en-US" i="1" dirty="0" smtClean="0">
                <a:solidFill>
                  <a:srgbClr val="FFFF00"/>
                </a:solidFill>
              </a:rPr>
              <a:t>emancipate </a:t>
            </a:r>
            <a:r>
              <a:rPr lang="en-US" dirty="0" smtClean="0"/>
              <a:t>(free) the slaves</a:t>
            </a:r>
          </a:p>
          <a:p>
            <a:r>
              <a:rPr lang="en-US" dirty="0" smtClean="0"/>
              <a:t>Slave states relied on slavery because it provided cheap labor for growing crops</a:t>
            </a:r>
          </a:p>
          <a:p>
            <a:r>
              <a:rPr lang="en-US" dirty="0" smtClean="0"/>
              <a:t>Most of the farms in the U.S. were in the Southern states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01204"/>
          </a:xfrm>
        </p:spPr>
        <p:txBody>
          <a:bodyPr>
            <a:normAutofit fontScale="90000"/>
          </a:bodyPr>
          <a:lstStyle/>
          <a:p>
            <a:r>
              <a:rPr lang="en-US" dirty="0" smtClean="0">
                <a:solidFill>
                  <a:srgbClr val="FFFF00"/>
                </a:solidFill>
                <a:latin typeface="Handwriting - Dakota"/>
                <a:cs typeface="Handwriting - Dakota"/>
              </a:rPr>
              <a:t>Cotton Production &amp; Slavery</a:t>
            </a:r>
            <a:endParaRPr lang="en-US" dirty="0">
              <a:solidFill>
                <a:srgbClr val="FFFF00"/>
              </a:solidFill>
              <a:latin typeface="Handwriting - Dakota"/>
              <a:cs typeface="Handwriting - Dakota"/>
            </a:endParaRPr>
          </a:p>
        </p:txBody>
      </p:sp>
      <p:pic>
        <p:nvPicPr>
          <p:cNvPr id="9" name="Content Placeholder 8" descr="Picture 1.png"/>
          <p:cNvPicPr>
            <a:picLocks noGrp="1" noChangeAspect="1"/>
          </p:cNvPicPr>
          <p:nvPr>
            <p:ph sz="half" idx="4294967295"/>
          </p:nvPr>
        </p:nvPicPr>
        <p:blipFill>
          <a:blip r:embed="rId2"/>
          <a:srcRect t="-32624" b="-32624"/>
          <a:stretch>
            <a:fillRect/>
          </a:stretch>
        </p:blipFill>
        <p:spPr>
          <a:xfrm>
            <a:off x="216837" y="-254131"/>
            <a:ext cx="5126682" cy="5745351"/>
          </a:xfrm>
          <a:prstGeom prst="rect">
            <a:avLst/>
          </a:prstGeom>
          <a:ln>
            <a:noFill/>
          </a:ln>
          <a:effectLst>
            <a:outerShdw blurRad="292100" dist="139700" dir="2700000" algn="tl" rotWithShape="0">
              <a:srgbClr val="333333">
                <a:alpha val="65000"/>
              </a:srgbClr>
            </a:outerShdw>
          </a:effectLst>
        </p:spPr>
      </p:pic>
      <p:pic>
        <p:nvPicPr>
          <p:cNvPr id="10" name="Content Placeholder 9" descr="slavepopulationmap18611.jpg"/>
          <p:cNvPicPr>
            <a:picLocks noGrp="1" noChangeAspect="1"/>
          </p:cNvPicPr>
          <p:nvPr>
            <p:ph sz="half" idx="4294967295"/>
          </p:nvPr>
        </p:nvPicPr>
        <p:blipFill>
          <a:blip r:embed="rId3"/>
          <a:srcRect t="-18894" b="-18894"/>
          <a:stretch>
            <a:fillRect/>
          </a:stretch>
        </p:blipFill>
        <p:spPr>
          <a:xfrm>
            <a:off x="4378691" y="2261475"/>
            <a:ext cx="4554262" cy="5103853"/>
          </a:xfrm>
          <a:prstGeom prst="rect">
            <a:avLst/>
          </a:prstGeom>
          <a:ln>
            <a:noFill/>
          </a:ln>
          <a:effectLst>
            <a:softEdge rad="112500"/>
          </a:effectLst>
        </p:spPr>
      </p:pic>
      <p:sp>
        <p:nvSpPr>
          <p:cNvPr id="11" name="TextBox 10"/>
          <p:cNvSpPr txBox="1"/>
          <p:nvPr/>
        </p:nvSpPr>
        <p:spPr>
          <a:xfrm>
            <a:off x="5472227" y="1061146"/>
            <a:ext cx="3460726" cy="1477328"/>
          </a:xfrm>
          <a:prstGeom prst="rect">
            <a:avLst/>
          </a:prstGeom>
          <a:noFill/>
        </p:spPr>
        <p:txBody>
          <a:bodyPr wrap="square" rtlCol="0">
            <a:spAutoFit/>
          </a:bodyPr>
          <a:lstStyle/>
          <a:p>
            <a:r>
              <a:rPr lang="en-US" dirty="0" smtClean="0">
                <a:solidFill>
                  <a:srgbClr val="FFFF00"/>
                </a:solidFill>
              </a:rPr>
              <a:t>Left: </a:t>
            </a:r>
            <a:r>
              <a:rPr lang="en-US" dirty="0" smtClean="0"/>
              <a:t>The black dots represent 2,000 bales of cotton.  The darker the area, the more cotton production. </a:t>
            </a:r>
            <a:r>
              <a:rPr lang="en-US" dirty="0" smtClean="0">
                <a:solidFill>
                  <a:srgbClr val="FFFF00"/>
                </a:solidFill>
              </a:rPr>
              <a:t>Where was the most cotton produced in the South?</a:t>
            </a:r>
            <a:endParaRPr lang="en-US" dirty="0">
              <a:solidFill>
                <a:srgbClr val="FFFF00"/>
              </a:solidFill>
            </a:endParaRPr>
          </a:p>
        </p:txBody>
      </p:sp>
      <p:sp>
        <p:nvSpPr>
          <p:cNvPr id="12" name="TextBox 11"/>
          <p:cNvSpPr txBox="1"/>
          <p:nvPr/>
        </p:nvSpPr>
        <p:spPr>
          <a:xfrm>
            <a:off x="658550" y="4614056"/>
            <a:ext cx="3252577" cy="1754327"/>
          </a:xfrm>
          <a:prstGeom prst="rect">
            <a:avLst/>
          </a:prstGeom>
          <a:noFill/>
        </p:spPr>
        <p:txBody>
          <a:bodyPr wrap="square" rtlCol="0">
            <a:spAutoFit/>
          </a:bodyPr>
          <a:lstStyle/>
          <a:p>
            <a:r>
              <a:rPr lang="en-US" dirty="0" smtClean="0">
                <a:solidFill>
                  <a:srgbClr val="FFFF00"/>
                </a:solidFill>
              </a:rPr>
              <a:t>Right: </a:t>
            </a:r>
            <a:r>
              <a:rPr lang="en-US" dirty="0" smtClean="0"/>
              <a:t>The darker shading shows the higher populations of slaves.  The highest populations are along the Mississippi River (in the Delta) and along the Atlantic Ocean.  </a:t>
            </a:r>
            <a:r>
              <a:rPr lang="en-US" dirty="0" smtClean="0">
                <a:solidFill>
                  <a:srgbClr val="FFFF00"/>
                </a:solidFill>
              </a:rPr>
              <a:t>Why might this be?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9" descr="slavepopulationmap18611.jpg"/>
          <p:cNvPicPr>
            <a:picLocks noChangeAspect="1"/>
          </p:cNvPicPr>
          <p:nvPr/>
        </p:nvPicPr>
        <p:blipFill>
          <a:blip r:embed="rId2"/>
          <a:srcRect l="2986" t="2462" r="2287" b="3146"/>
          <a:stretch>
            <a:fillRect/>
          </a:stretch>
        </p:blipFill>
        <p:spPr>
          <a:xfrm>
            <a:off x="367773" y="0"/>
            <a:ext cx="8461893"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5.png"/>
          <p:cNvPicPr>
            <a:picLocks noChangeAspect="1"/>
          </p:cNvPicPr>
          <p:nvPr/>
        </p:nvPicPr>
        <p:blipFill>
          <a:blip r:embed="rId2"/>
          <a:stretch>
            <a:fillRect/>
          </a:stretch>
        </p:blipFill>
        <p:spPr>
          <a:xfrm>
            <a:off x="835025" y="305921"/>
            <a:ext cx="7835900" cy="5448300"/>
          </a:xfrm>
          <a:prstGeom prst="rect">
            <a:avLst/>
          </a:prstGeom>
        </p:spPr>
      </p:pic>
      <p:sp>
        <p:nvSpPr>
          <p:cNvPr id="4" name="TextBox 3"/>
          <p:cNvSpPr txBox="1"/>
          <p:nvPr/>
        </p:nvSpPr>
        <p:spPr>
          <a:xfrm>
            <a:off x="835025" y="6035920"/>
            <a:ext cx="7835900" cy="646331"/>
          </a:xfrm>
          <a:prstGeom prst="rect">
            <a:avLst/>
          </a:prstGeom>
          <a:noFill/>
        </p:spPr>
        <p:txBody>
          <a:bodyPr wrap="square" rtlCol="0">
            <a:spAutoFit/>
          </a:bodyPr>
          <a:lstStyle/>
          <a:p>
            <a:r>
              <a:rPr lang="en-US" dirty="0" smtClean="0"/>
              <a:t>Text by Susan </a:t>
            </a:r>
            <a:r>
              <a:rPr lang="en-US" dirty="0" err="1" smtClean="0"/>
              <a:t>Schulten</a:t>
            </a:r>
            <a:r>
              <a:rPr lang="en-US" dirty="0" smtClean="0"/>
              <a:t> (NYT); Map Courtesy of Geography and Map Division, Library of Congress </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4369</TotalTime>
  <Words>853</Words>
  <Application>Microsoft Macintosh PowerPoint</Application>
  <PresentationFormat>On-screen Show (4:3)</PresentationFormat>
  <Paragraphs>82</Paragraphs>
  <Slides>21</Slides>
  <Notes>0</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DO NOW</vt:lpstr>
      <vt:lpstr>The Reasons for Secession</vt:lpstr>
      <vt:lpstr>Learning Goals</vt:lpstr>
      <vt:lpstr>SECESSION</vt:lpstr>
      <vt:lpstr>Who seceded?</vt:lpstr>
      <vt:lpstr>I. SLAVERY</vt:lpstr>
      <vt:lpstr>Cotton Production &amp; Slavery</vt:lpstr>
      <vt:lpstr>Slide 8</vt:lpstr>
      <vt:lpstr>Slide 9</vt:lpstr>
      <vt:lpstr>Slide 10</vt:lpstr>
      <vt:lpstr>Slide 11</vt:lpstr>
      <vt:lpstr>Slide 12</vt:lpstr>
      <vt:lpstr>Compromises Over Slavery</vt:lpstr>
      <vt:lpstr>II. STATES’ RIGHTS</vt:lpstr>
      <vt:lpstr>Nullification Crisis</vt:lpstr>
      <vt:lpstr>III. AGRICULTURE vs. INDUSTRY</vt:lpstr>
      <vt:lpstr>IV. THE ELECTION OF 1860</vt:lpstr>
      <vt:lpstr>Election Results</vt:lpstr>
      <vt:lpstr>The Secession of  North Carolina</vt:lpstr>
      <vt:lpstr>The Secession of  North Carolina</vt:lpstr>
      <vt:lpstr>North Carolina Oath of Allegiance</vt:lpstr>
    </vt:vector>
  </TitlesOfParts>
  <Company>Mississippi Teacher Corps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REASONS FOR SECESSION</dc:title>
  <dc:creator>Patrick Lasseter</dc:creator>
  <cp:lastModifiedBy>Durham Public Schools</cp:lastModifiedBy>
  <cp:revision>19</cp:revision>
  <dcterms:created xsi:type="dcterms:W3CDTF">2014-01-14T12:06:32Z</dcterms:created>
  <dcterms:modified xsi:type="dcterms:W3CDTF">2014-01-14T16:57:32Z</dcterms:modified>
</cp:coreProperties>
</file>