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75" r:id="rId2"/>
    <p:sldId id="256" r:id="rId3"/>
    <p:sldId id="257" r:id="rId4"/>
    <p:sldId id="258" r:id="rId5"/>
    <p:sldId id="259" r:id="rId6"/>
    <p:sldId id="273" r:id="rId7"/>
    <p:sldId id="260" r:id="rId8"/>
    <p:sldId id="268" r:id="rId9"/>
    <p:sldId id="261" r:id="rId10"/>
    <p:sldId id="263" r:id="rId11"/>
    <p:sldId id="264" r:id="rId12"/>
    <p:sldId id="265" r:id="rId13"/>
    <p:sldId id="272" r:id="rId14"/>
    <p:sldId id="274" r:id="rId15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47" autoAdjust="0"/>
    <p:restoredTop sz="94687" autoAdjust="0"/>
  </p:normalViewPr>
  <p:slideViewPr>
    <p:cSldViewPr snapToGrid="0" snapToObjects="1">
      <p:cViewPr varScale="1">
        <p:scale>
          <a:sx n="105" d="100"/>
          <a:sy n="105" d="100"/>
        </p:scale>
        <p:origin x="-280" y="-104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6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E4692-326E-4A4A-96CF-BCEFDA866ACE}" type="datetimeFigureOut">
              <a:rPr lang="en-US" smtClean="0"/>
              <a:pPr/>
              <a:t>5/1/14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2AE01-541C-0A4C-A16A-0B554B2B3F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E4692-326E-4A4A-96CF-BCEFDA866ACE}" type="datetimeFigureOut">
              <a:rPr lang="en-US" smtClean="0"/>
              <a:pPr/>
              <a:t>5/1/14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2AE01-541C-0A4C-A16A-0B554B2B3F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7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7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E4692-326E-4A4A-96CF-BCEFDA866ACE}" type="datetimeFigureOut">
              <a:rPr lang="en-US" smtClean="0"/>
              <a:pPr/>
              <a:t>5/1/14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2AE01-541C-0A4C-A16A-0B554B2B3F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E4692-326E-4A4A-96CF-BCEFDA866ACE}" type="datetimeFigureOut">
              <a:rPr lang="en-US" smtClean="0"/>
              <a:pPr/>
              <a:t>5/1/14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2AE01-541C-0A4C-A16A-0B554B2B3F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20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E4692-326E-4A4A-96CF-BCEFDA866ACE}" type="datetimeFigureOut">
              <a:rPr lang="en-US" smtClean="0"/>
              <a:pPr/>
              <a:t>5/1/14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2AE01-541C-0A4C-A16A-0B554B2B3F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E4692-326E-4A4A-96CF-BCEFDA866ACE}" type="datetimeFigureOut">
              <a:rPr lang="en-US" smtClean="0"/>
              <a:pPr/>
              <a:t>5/1/14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2AE01-541C-0A4C-A16A-0B554B2B3F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279261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E4692-326E-4A4A-96CF-BCEFDA866ACE}" type="datetimeFigureOut">
              <a:rPr lang="en-US" smtClean="0"/>
              <a:pPr/>
              <a:t>5/1/14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2AE01-541C-0A4C-A16A-0B554B2B3F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E4692-326E-4A4A-96CF-BCEFDA866ACE}" type="datetimeFigureOut">
              <a:rPr lang="en-US" smtClean="0"/>
              <a:pPr/>
              <a:t>5/1/14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2AE01-541C-0A4C-A16A-0B554B2B3F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E4692-326E-4A4A-96CF-BCEFDA866ACE}" type="datetimeFigureOut">
              <a:rPr lang="en-US" smtClean="0"/>
              <a:pPr/>
              <a:t>5/1/14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2AE01-541C-0A4C-A16A-0B554B2B3F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27541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4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195920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E4692-326E-4A4A-96CF-BCEFDA866ACE}" type="datetimeFigureOut">
              <a:rPr lang="en-US" smtClean="0"/>
              <a:pPr/>
              <a:t>5/1/14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2AE01-541C-0A4C-A16A-0B554B2B3F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1"/>
            <a:ext cx="5486400" cy="47228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3"/>
            <a:ext cx="5486400" cy="6707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E4692-326E-4A4A-96CF-BCEFDA866ACE}" type="datetimeFigureOut">
              <a:rPr lang="en-US" smtClean="0"/>
              <a:pPr/>
              <a:t>5/1/14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2AE01-541C-0A4C-A16A-0B554B2B3F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w Cen MT"/>
              </a:defRPr>
            </a:lvl1pPr>
          </a:lstStyle>
          <a:p>
            <a:fld id="{866E4692-326E-4A4A-96CF-BCEFDA866ACE}" type="datetimeFigureOut">
              <a:rPr lang="en-US" smtClean="0"/>
              <a:pPr/>
              <a:t>5/1/14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w Cen M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w Cen MT"/>
              </a:defRPr>
            </a:lvl1pPr>
          </a:lstStyle>
          <a:p>
            <a:fld id="{91C2AE01-541C-0A4C-A16A-0B554B2B3FE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w Cen M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Tw Cen M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Tw Cen M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Tw Cen M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Tw Cen M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Tw Cen M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en-US" sz="8600" dirty="0" smtClean="0"/>
              <a:t>What happened at the Yalta and Potsdam Conferences?</a:t>
            </a:r>
            <a:endParaRPr lang="en-US" sz="8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866" y="200866"/>
            <a:ext cx="5102993" cy="9525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8064A2"/>
                </a:solidFill>
              </a:rPr>
              <a:t>Disagreements &amp; Distrust</a:t>
            </a:r>
            <a:endParaRPr lang="en-US" dirty="0">
              <a:solidFill>
                <a:srgbClr val="8064A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866" y="1366762"/>
            <a:ext cx="5102993" cy="412147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 Western nations (U.S., France, &amp; Britain) wanted free elections in Eastern European elections after WWII</a:t>
            </a:r>
          </a:p>
          <a:p>
            <a:r>
              <a:rPr lang="en-US" dirty="0" smtClean="0"/>
              <a:t>Soviet Union would not allow; instead, they set up communist governments in places like Poland and East Germany</a:t>
            </a:r>
          </a:p>
          <a:p>
            <a:r>
              <a:rPr lang="en-US" dirty="0" smtClean="0"/>
              <a:t>These nations were called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satellites </a:t>
            </a:r>
            <a:r>
              <a:rPr lang="en-US" dirty="0" smtClean="0"/>
              <a:t>of the USSR</a:t>
            </a:r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0859" y="0"/>
            <a:ext cx="3793141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0866"/>
            <a:ext cx="4684713" cy="952500"/>
          </a:xfrm>
        </p:spPr>
        <p:txBody>
          <a:bodyPr/>
          <a:lstStyle/>
          <a:p>
            <a:r>
              <a:rPr lang="en-US" dirty="0" smtClean="0">
                <a:solidFill>
                  <a:schemeClr val="accent4"/>
                </a:solidFill>
              </a:rPr>
              <a:t>U.S. Policies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53367"/>
            <a:ext cx="4684713" cy="4152636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Containment</a:t>
            </a:r>
          </a:p>
          <a:p>
            <a:pPr lvl="1"/>
            <a:r>
              <a:rPr lang="en-US" dirty="0" smtClean="0"/>
              <a:t>U.S. tries to keep communism from spreading to more countries</a:t>
            </a:r>
          </a:p>
          <a:p>
            <a:r>
              <a:rPr lang="en-US" b="1" dirty="0" smtClean="0">
                <a:solidFill>
                  <a:srgbClr val="1F497D"/>
                </a:solidFill>
              </a:rPr>
              <a:t>Marshall Plan</a:t>
            </a:r>
          </a:p>
          <a:p>
            <a:pPr lvl="1"/>
            <a:r>
              <a:rPr lang="en-US" dirty="0" smtClean="0"/>
              <a:t>U.S. gives money to countries to keep them from turning to communism</a:t>
            </a:r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16949" y="200866"/>
            <a:ext cx="2455622" cy="290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68093" y="2890762"/>
            <a:ext cx="2455622" cy="260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0866"/>
            <a:ext cx="5130800" cy="952500"/>
          </a:xfrm>
        </p:spPr>
        <p:txBody>
          <a:bodyPr/>
          <a:lstStyle/>
          <a:p>
            <a:r>
              <a:rPr lang="en-US" dirty="0" smtClean="0">
                <a:solidFill>
                  <a:schemeClr val="accent4"/>
                </a:solidFill>
              </a:rPr>
              <a:t>Alliances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53367"/>
            <a:ext cx="5130800" cy="4152636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North Atlantic Treaty Organization (NATO)</a:t>
            </a:r>
          </a:p>
          <a:p>
            <a:pPr lvl="1"/>
            <a:r>
              <a:rPr lang="en-US" dirty="0" smtClean="0"/>
              <a:t>U.S.-led alliance between democratic nations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chemeClr val="accent2"/>
                </a:solidFill>
              </a:rPr>
              <a:t>Warsaw Pact</a:t>
            </a:r>
          </a:p>
          <a:p>
            <a:pPr lvl="1"/>
            <a:r>
              <a:rPr lang="en-US" dirty="0" smtClean="0"/>
              <a:t>Soviet-led alliance between communist nations and Soviet satellite nations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These were military, as well as political, alliances</a:t>
            </a:r>
            <a:endParaRPr 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89162" y="2737116"/>
            <a:ext cx="2268184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65000" y="550168"/>
            <a:ext cx="2916082" cy="2186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86191"/>
            <a:ext cx="9144000" cy="4003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4094" y="228866"/>
            <a:ext cx="4102705" cy="9525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4"/>
                </a:solidFill>
              </a:rPr>
              <a:t>Learning Target #2 Recap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84094" y="1333501"/>
            <a:ext cx="4102705" cy="3771636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The Cold War was caused by competition between the two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superpowers</a:t>
            </a:r>
            <a:r>
              <a:rPr lang="en-US" dirty="0" smtClean="0"/>
              <a:t>—</a:t>
            </a:r>
            <a:r>
              <a:rPr lang="en-US" dirty="0" smtClean="0">
                <a:solidFill>
                  <a:srgbClr val="1F497D"/>
                </a:solidFill>
              </a:rPr>
              <a:t>U.S.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chemeClr val="accent2"/>
                </a:solidFill>
              </a:rPr>
              <a:t>U.S.S.R.</a:t>
            </a:r>
          </a:p>
          <a:p>
            <a:r>
              <a:rPr lang="en-US" dirty="0" smtClean="0"/>
              <a:t>Each side tried to get more power and influence around the world</a:t>
            </a:r>
          </a:p>
          <a:p>
            <a:r>
              <a:rPr lang="en-US" dirty="0" smtClean="0"/>
              <a:t>Nuclear war was a real possibility</a:t>
            </a:r>
            <a:endParaRPr lang="en-US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28625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05408"/>
            <a:ext cx="7772400" cy="1020253"/>
          </a:xfrm>
        </p:spPr>
        <p:txBody>
          <a:bodyPr>
            <a:noAutofit/>
          </a:bodyPr>
          <a:lstStyle/>
          <a:p>
            <a:r>
              <a:rPr lang="en-US" sz="6500" dirty="0" smtClean="0"/>
              <a:t>Roots of the Cold War</a:t>
            </a:r>
            <a:endParaRPr lang="en-US" sz="65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8874"/>
            <a:ext cx="6400800" cy="620084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May 1, 2014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 descr="Joint-Flag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624" y="1525661"/>
            <a:ext cx="8458200" cy="22560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3827"/>
            <a:ext cx="8229600" cy="952500"/>
          </a:xfrm>
        </p:spPr>
        <p:txBody>
          <a:bodyPr/>
          <a:lstStyle/>
          <a:p>
            <a:r>
              <a:rPr lang="en-US" dirty="0" smtClean="0"/>
              <a:t>Learning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6327"/>
            <a:ext cx="8229600" cy="4159897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EQ</a:t>
            </a:r>
          </a:p>
          <a:p>
            <a:pPr lvl="1"/>
            <a:r>
              <a:rPr lang="en-US" dirty="0" smtClean="0"/>
              <a:t>How did the Cold War begin?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LT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Define the term “Cold War.”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Identify the root causes of the Cold War.</a:t>
            </a:r>
          </a:p>
          <a:p>
            <a:pPr marL="971550" lvl="1" indent="-514350">
              <a:buFont typeface="+mj-lt"/>
              <a:buAutoNum type="arabicPeriod"/>
            </a:pPr>
            <a:endParaRPr lang="en-US" dirty="0" smtClean="0"/>
          </a:p>
          <a:p>
            <a:r>
              <a:rPr lang="en-US" dirty="0" smtClean="0"/>
              <a:t>POU</a:t>
            </a:r>
          </a:p>
          <a:p>
            <a:pPr lvl="1"/>
            <a:r>
              <a:rPr lang="en-US" dirty="0" smtClean="0"/>
              <a:t>I can define the term “Cold War” and identify its root causes.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7774" y="278621"/>
            <a:ext cx="6450653" cy="952500"/>
          </a:xfrm>
        </p:spPr>
        <p:txBody>
          <a:bodyPr/>
          <a:lstStyle/>
          <a:p>
            <a:r>
              <a:rPr lang="en-US" dirty="0" smtClean="0">
                <a:solidFill>
                  <a:schemeClr val="accent4"/>
                </a:solidFill>
              </a:rPr>
              <a:t>Cold War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6767" y="1231121"/>
            <a:ext cx="6871660" cy="3874015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The </a:t>
            </a:r>
            <a:r>
              <a:rPr lang="en-US" dirty="0"/>
              <a:t>state of political hostility that existed between the Soviet bloc countries and the U.S.-led Western powers from</a:t>
            </a:r>
            <a:r>
              <a:rPr lang="en-US" dirty="0" smtClean="0"/>
              <a:t> 1945 to 1990</a:t>
            </a:r>
          </a:p>
          <a:p>
            <a:endParaRPr lang="en-US" dirty="0" smtClean="0"/>
          </a:p>
          <a:p>
            <a:r>
              <a:rPr lang="en-US" dirty="0" smtClean="0"/>
              <a:t>Two 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superpowers</a:t>
            </a:r>
            <a:r>
              <a:rPr lang="en-US" b="1" dirty="0" smtClean="0"/>
              <a:t>:</a:t>
            </a:r>
          </a:p>
          <a:p>
            <a:pPr lvl="1"/>
            <a:r>
              <a:rPr lang="en-US" dirty="0" smtClean="0"/>
              <a:t>United States vs. </a:t>
            </a:r>
          </a:p>
          <a:p>
            <a:pPr lvl="1">
              <a:buNone/>
            </a:pPr>
            <a:r>
              <a:rPr lang="en-US" dirty="0" smtClean="0"/>
              <a:t>	Union of Soviet Socialist Republics</a:t>
            </a:r>
          </a:p>
          <a:p>
            <a:endParaRPr lang="en-US" dirty="0" smtClean="0"/>
          </a:p>
          <a:p>
            <a:r>
              <a:rPr lang="en-US" dirty="0" smtClean="0"/>
              <a:t>Mainly a conflict between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capitalist </a:t>
            </a:r>
            <a:r>
              <a:rPr lang="en-US" dirty="0" smtClean="0"/>
              <a:t>nations and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communist </a:t>
            </a:r>
            <a:r>
              <a:rPr lang="en-US" dirty="0" smtClean="0"/>
              <a:t>nations</a:t>
            </a:r>
          </a:p>
          <a:p>
            <a:endParaRPr lang="en-US" dirty="0" smtClean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736469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4392" y="0"/>
            <a:ext cx="5122411" cy="952500"/>
          </a:xfrm>
        </p:spPr>
        <p:txBody>
          <a:bodyPr/>
          <a:lstStyle/>
          <a:p>
            <a:r>
              <a:rPr lang="en-US" dirty="0" smtClean="0">
                <a:solidFill>
                  <a:srgbClr val="8064A2"/>
                </a:solidFill>
              </a:rPr>
              <a:t>Cold War (cont’d)</a:t>
            </a:r>
            <a:endParaRPr lang="en-US" dirty="0">
              <a:solidFill>
                <a:srgbClr val="8064A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4392" y="1140407"/>
            <a:ext cx="5122411" cy="417285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	Why is it called the “Cold” War?</a:t>
            </a:r>
          </a:p>
          <a:p>
            <a:pPr lvl="1"/>
            <a:r>
              <a:rPr lang="en-US" dirty="0" smtClean="0"/>
              <a:t>No direct conflict on the battlefield</a:t>
            </a:r>
          </a:p>
          <a:p>
            <a:pPr lvl="1"/>
            <a:r>
              <a:rPr lang="en-US" dirty="0" smtClean="0"/>
              <a:t>The U.S. and Soviet Union did engage in 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espionage </a:t>
            </a:r>
            <a:r>
              <a:rPr lang="en-US" dirty="0" smtClean="0"/>
              <a:t>(spying), propaganda, athletic, and political “battles” around the world.</a:t>
            </a: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6440" y="1140407"/>
            <a:ext cx="2807952" cy="3823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4533" y="228866"/>
            <a:ext cx="4985657" cy="9525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4"/>
                </a:solidFill>
              </a:rPr>
              <a:t>Learning Target #1 Recap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74533" y="1333501"/>
            <a:ext cx="4985657" cy="377163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Cold War begins as WW2 ends</a:t>
            </a:r>
          </a:p>
          <a:p>
            <a:r>
              <a:rPr lang="en-US" dirty="0" smtClean="0"/>
              <a:t>Between capitalist nations (led by U.S.) and communist nations (led by U.S.S.R.)</a:t>
            </a:r>
          </a:p>
          <a:p>
            <a:r>
              <a:rPr lang="en-US" dirty="0" smtClean="0"/>
              <a:t>No direct fighting between U.S. and Soviets</a:t>
            </a:r>
          </a:p>
          <a:p>
            <a:r>
              <a:rPr lang="en-US" dirty="0" smtClean="0"/>
              <a:t>Ends in 1990s</a:t>
            </a:r>
            <a:endParaRPr lang="en-US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 flipV="1">
            <a:off x="-1182311" y="1182310"/>
            <a:ext cx="5715001" cy="3350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260" y="233264"/>
            <a:ext cx="4419218" cy="1023777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8064A2"/>
                </a:solidFill>
              </a:rPr>
              <a:t>Causes</a:t>
            </a:r>
            <a:endParaRPr lang="en-US" dirty="0">
              <a:solidFill>
                <a:srgbClr val="8064A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5260" y="1257041"/>
            <a:ext cx="4419218" cy="4152637"/>
          </a:xfrm>
        </p:spPr>
        <p:txBody>
          <a:bodyPr>
            <a:normAutofit lnSpcReduction="10000"/>
          </a:bodyPr>
          <a:lstStyle/>
          <a:p>
            <a:pPr marL="514350" indent="-514350"/>
            <a:r>
              <a:rPr lang="en-US" dirty="0" smtClean="0"/>
              <a:t>Competition between superpowers</a:t>
            </a:r>
            <a:endParaRPr lang="en-US" b="1" dirty="0" smtClean="0"/>
          </a:p>
          <a:p>
            <a:pPr marL="514350" indent="-514350"/>
            <a:r>
              <a:rPr lang="en-US" dirty="0" smtClean="0"/>
              <a:t>Nuclear weapons</a:t>
            </a:r>
          </a:p>
          <a:p>
            <a:pPr marL="514350" indent="-514350"/>
            <a:r>
              <a:rPr lang="en-US" dirty="0" smtClean="0"/>
              <a:t>Disagreements/distrust </a:t>
            </a:r>
            <a:r>
              <a:rPr lang="en-US" dirty="0" smtClean="0"/>
              <a:t>over end of WW2</a:t>
            </a:r>
          </a:p>
          <a:p>
            <a:pPr marL="514350" indent="-514350"/>
            <a:r>
              <a:rPr lang="en-US" dirty="0" smtClean="0"/>
              <a:t>U.S. policies toward communism</a:t>
            </a:r>
          </a:p>
          <a:p>
            <a:pPr marL="514350" indent="-514350"/>
            <a:r>
              <a:rPr lang="en-US" dirty="0" smtClean="0"/>
              <a:t>Alliances</a:t>
            </a:r>
            <a:endParaRPr lang="en-US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44480" y="0"/>
            <a:ext cx="439952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4383741" cy="952500"/>
          </a:xfrm>
        </p:spPr>
        <p:txBody>
          <a:bodyPr/>
          <a:lstStyle/>
          <a:p>
            <a:r>
              <a:rPr lang="en-US" dirty="0" smtClean="0">
                <a:solidFill>
                  <a:srgbClr val="8064A2"/>
                </a:solidFill>
              </a:rPr>
              <a:t>Competition</a:t>
            </a:r>
            <a:endParaRPr lang="en-US" dirty="0">
              <a:solidFill>
                <a:srgbClr val="8064A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3501"/>
            <a:ext cx="4383741" cy="3771636"/>
          </a:xfrm>
        </p:spPr>
        <p:txBody>
          <a:bodyPr>
            <a:normAutofit fontScale="85000" lnSpcReduction="20000"/>
          </a:bodyPr>
          <a:lstStyle/>
          <a:p>
            <a:pPr lvl="0">
              <a:defRPr/>
            </a:pPr>
            <a:r>
              <a:rPr lang="en-US" dirty="0"/>
              <a:t>The U.S. and Soviet Union competed in nearly everything</a:t>
            </a:r>
          </a:p>
          <a:p>
            <a:pPr marL="800100" lvl="1" indent="-342900">
              <a:buFont typeface="Arial"/>
              <a:buChar char="•"/>
            </a:pPr>
            <a:r>
              <a:rPr lang="en-US" sz="3200" dirty="0"/>
              <a:t>Military</a:t>
            </a:r>
          </a:p>
          <a:p>
            <a:pPr marL="800100" lvl="1" indent="-342900">
              <a:buFont typeface="Arial"/>
              <a:buChar char="•"/>
            </a:pPr>
            <a:r>
              <a:rPr lang="en-US" sz="3200" dirty="0"/>
              <a:t>Economics</a:t>
            </a:r>
          </a:p>
          <a:p>
            <a:pPr marL="800100" lvl="1" indent="-342900">
              <a:buFont typeface="Arial"/>
              <a:buChar char="•"/>
            </a:pPr>
            <a:r>
              <a:rPr lang="en-US" sz="3200" dirty="0"/>
              <a:t>International influence</a:t>
            </a:r>
          </a:p>
          <a:p>
            <a:pPr marL="800100" lvl="1" indent="-342900">
              <a:buFont typeface="Arial"/>
              <a:buChar char="•"/>
            </a:pPr>
            <a:r>
              <a:rPr lang="en-US" sz="3200" dirty="0"/>
              <a:t>Education</a:t>
            </a:r>
          </a:p>
          <a:p>
            <a:pPr marL="800100" lvl="1" indent="-342900">
              <a:buFont typeface="Arial"/>
              <a:buChar char="•"/>
            </a:pPr>
            <a:r>
              <a:rPr lang="en-US" sz="3200" dirty="0"/>
              <a:t>Space</a:t>
            </a:r>
          </a:p>
          <a:p>
            <a:pPr marL="800100" lvl="1" indent="-342900">
              <a:buFont typeface="Arial"/>
              <a:buChar char="•"/>
            </a:pPr>
            <a:r>
              <a:rPr lang="en-US" sz="3200" dirty="0"/>
              <a:t>Sports</a:t>
            </a:r>
          </a:p>
          <a:p>
            <a:endParaRPr lang="en-US" dirty="0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8191" y="0"/>
            <a:ext cx="378581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4430" y="200867"/>
            <a:ext cx="4117230" cy="9525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8064A2"/>
                </a:solidFill>
              </a:rPr>
              <a:t>Nuclear Weapons</a:t>
            </a:r>
            <a:endParaRPr lang="en-US" dirty="0">
              <a:solidFill>
                <a:srgbClr val="8064A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4430" y="1153368"/>
            <a:ext cx="4117230" cy="415263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 U.S. and Soviet Union began building up their nuclear</a:t>
            </a:r>
            <a:r>
              <a:rPr lang="en-US" dirty="0" smtClean="0"/>
              <a:t> arsenal, </a:t>
            </a:r>
            <a:r>
              <a:rPr lang="en-US" dirty="0" smtClean="0"/>
              <a:t>just in case the countries went to war.</a:t>
            </a:r>
          </a:p>
          <a:p>
            <a:r>
              <a:rPr lang="en-US" dirty="0" smtClean="0"/>
              <a:t>Nuclear annihilation was the BIGGEST THREAT of the Cold War</a:t>
            </a:r>
            <a:endParaRPr lang="en-US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/>
          <a:srcRect l="9873" r="8840"/>
          <a:stretch>
            <a:fillRect/>
          </a:stretch>
        </p:blipFill>
        <p:spPr bwMode="auto">
          <a:xfrm>
            <a:off x="0" y="0"/>
            <a:ext cx="407898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326116" y="5306004"/>
            <a:ext cx="353226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 smtClean="0">
                <a:solidFill>
                  <a:schemeClr val="bg1"/>
                </a:solidFill>
              </a:rPr>
              <a:t>August 29, 1949: U.S.S.R.’s first atomic bomb test.</a:t>
            </a:r>
            <a:endParaRPr lang="en-US" sz="13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856</TotalTime>
  <Words>447</Words>
  <Application>Microsoft Macintosh PowerPoint</Application>
  <PresentationFormat>On-screen Show (16:10)</PresentationFormat>
  <Paragraphs>70</Paragraphs>
  <Slides>14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DO NOW</vt:lpstr>
      <vt:lpstr>Roots of the Cold War</vt:lpstr>
      <vt:lpstr>Learning Goals</vt:lpstr>
      <vt:lpstr>Cold War</vt:lpstr>
      <vt:lpstr>Cold War (cont’d)</vt:lpstr>
      <vt:lpstr>Learning Target #1 Recap</vt:lpstr>
      <vt:lpstr>Causes</vt:lpstr>
      <vt:lpstr>Competition</vt:lpstr>
      <vt:lpstr>Nuclear Weapons</vt:lpstr>
      <vt:lpstr>Disagreements &amp; Distrust</vt:lpstr>
      <vt:lpstr>U.S. Policies</vt:lpstr>
      <vt:lpstr>Alliances</vt:lpstr>
      <vt:lpstr>Slide 13</vt:lpstr>
      <vt:lpstr>Learning Target #2 Recap</vt:lpstr>
    </vt:vector>
  </TitlesOfParts>
  <Company>Durham Public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Roots of the Cold War</dc:title>
  <dc:creator>Durham Public Schools</dc:creator>
  <cp:lastModifiedBy>Durham Public Schools</cp:lastModifiedBy>
  <cp:revision>6</cp:revision>
  <dcterms:created xsi:type="dcterms:W3CDTF">2014-05-01T11:38:01Z</dcterms:created>
  <dcterms:modified xsi:type="dcterms:W3CDTF">2014-05-01T17:45:32Z</dcterms:modified>
</cp:coreProperties>
</file>