
<file path=[Content_Types].xml><?xml version="1.0" encoding="utf-8"?>
<Types xmlns="http://schemas.openxmlformats.org/package/2006/content-types">
  <Override PartName="/ppt/slideLayouts/slideLayout1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handoutMasterIdLst>
    <p:handoutMasterId r:id="rId13"/>
  </p:handoutMasterIdLst>
  <p:sldIdLst>
    <p:sldId id="290" r:id="rId2"/>
    <p:sldId id="289" r:id="rId3"/>
    <p:sldId id="256" r:id="rId4"/>
    <p:sldId id="274" r:id="rId5"/>
    <p:sldId id="288" r:id="rId6"/>
    <p:sldId id="276" r:id="rId7"/>
    <p:sldId id="277" r:id="rId8"/>
    <p:sldId id="268" r:id="rId9"/>
    <p:sldId id="278" r:id="rId10"/>
    <p:sldId id="280" r:id="rId11"/>
    <p:sldId id="281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47" autoAdjust="0"/>
    <p:restoredTop sz="94687" autoAdjust="0"/>
  </p:normalViewPr>
  <p:slideViewPr>
    <p:cSldViewPr>
      <p:cViewPr varScale="1">
        <p:scale>
          <a:sx n="87" d="100"/>
          <a:sy n="87" d="100"/>
        </p:scale>
        <p:origin x="-8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>
              <a:latin typeface="Tw Cen MT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>
              <a:latin typeface="Tw Cen MT"/>
            </a:endParaRP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>
              <a:latin typeface="Tw Cen MT"/>
            </a:endParaRP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484201-BE61-FE42-B235-A6B78DDE6EF7}" type="slidenum">
              <a:rPr lang="en-US">
                <a:latin typeface="Tw Cen MT"/>
              </a:rPr>
              <a:pPr/>
              <a:t>‹#›</a:t>
            </a:fld>
            <a:endParaRPr lang="en-US" dirty="0">
              <a:latin typeface="Tw Cen M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D787F54-276D-D047-8F25-519B008F47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2336B39-18AB-E145-AAD9-C4347737A2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CBA0CF5-B676-9B4B-BF35-12D23FD639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9810FD7E-A87E-8145-903B-725ADCF2BE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6A64CB1A-4A39-2B41-9AF6-8159414800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1F01C4D3-CAA4-2848-804E-9F97B0DDD0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D5E47D59-63AA-6C44-AC37-BF1D747FDD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AF244D45-9F2C-B143-987B-30ED039EB1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2C788DA9-A0E6-1E48-BE15-887387B8E1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4180980F-0C3A-D44A-BF40-1FAB0ABE6C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7E0160D-F607-1D42-A639-96A86F011C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D458BA2-68DC-0B48-B71E-0338392BB9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65B235A-0104-7D47-A237-F52878DAEA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BF7A63-DEF0-3044-BF0B-925CDFD47B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E15F8DE-1125-444B-9DCC-22A727CA0C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4FDF337-6A57-4E42-AA15-DF3A3FFBE2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936B4A7-7C4E-A146-A764-6AAABFB52E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78D4B9F-037B-6F46-95F7-B3C52E585A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w Cen MT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w Cen MT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w Cen MT"/>
              </a:defRPr>
            </a:lvl1pPr>
          </a:lstStyle>
          <a:p>
            <a:fld id="{41943FD5-B51F-4245-ABFF-1F2E9DDB95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w Cen M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w Cen M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w Cen M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w Cen M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w Cen M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>
              <a:buNone/>
            </a:pPr>
            <a:r>
              <a:rPr lang="en-US" sz="6800" dirty="0" smtClean="0"/>
              <a:t>	What problems were Americans facing during the presidency of Jimmy Carter?</a:t>
            </a:r>
            <a:endParaRPr lang="en-US" sz="6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 dirty="0"/>
              <a:t>Central America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343400" y="1219200"/>
            <a:ext cx="4572000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100" dirty="0"/>
              <a:t>US tried to prevent the expansion of Communism into Central America.</a:t>
            </a:r>
            <a:endParaRPr lang="en-US" sz="3100" dirty="0" smtClean="0"/>
          </a:p>
          <a:p>
            <a:pPr>
              <a:lnSpc>
                <a:spcPct val="80000"/>
              </a:lnSpc>
            </a:pPr>
            <a:r>
              <a:rPr lang="en-US" sz="3100" dirty="0" smtClean="0"/>
              <a:t>Sent support to El Salvador</a:t>
            </a:r>
          </a:p>
          <a:p>
            <a:pPr>
              <a:lnSpc>
                <a:spcPct val="80000"/>
              </a:lnSpc>
            </a:pPr>
            <a:r>
              <a:rPr lang="en-US" sz="3100" dirty="0" smtClean="0"/>
              <a:t>Invaded Grenada to kick out communists</a:t>
            </a:r>
          </a:p>
          <a:p>
            <a:pPr>
              <a:lnSpc>
                <a:spcPct val="80000"/>
              </a:lnSpc>
            </a:pPr>
            <a:r>
              <a:rPr lang="en-US" sz="3100" dirty="0" smtClean="0"/>
              <a:t>Provided illegal arms to “Contra” rebels in Nicaragua</a:t>
            </a:r>
            <a:endParaRPr lang="en-US" sz="3100" dirty="0"/>
          </a:p>
        </p:txBody>
      </p:sp>
      <p:pic>
        <p:nvPicPr>
          <p:cNvPr id="88070" name="Picture 6" descr="biggrenada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876675"/>
            <a:ext cx="3352800" cy="2725606"/>
          </a:xfrm>
          <a:noFill/>
          <a:ln/>
        </p:spPr>
      </p:pic>
      <p:pic>
        <p:nvPicPr>
          <p:cNvPr id="88071" name="Picture 7" descr="300px-US_Army_Rangers_parachute_into_Grenada_during_Operation_Urgent_Fury"/>
          <p:cNvPicPr>
            <a:picLocks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097676"/>
            <a:ext cx="3505200" cy="26885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US" sz="4000" dirty="0"/>
              <a:t>Iran-Contra Affair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48768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000" dirty="0" smtClean="0"/>
              <a:t>Congress would not allow Reagan to give support to Contras in Nicaragua</a:t>
            </a:r>
          </a:p>
          <a:p>
            <a:pPr>
              <a:lnSpc>
                <a:spcPct val="80000"/>
              </a:lnSpc>
            </a:pPr>
            <a:r>
              <a:rPr lang="en-US" sz="3000" dirty="0" smtClean="0"/>
              <a:t>Reagan’s employees sells arms to Iran, then funnel the money to the Contras</a:t>
            </a:r>
          </a:p>
          <a:p>
            <a:pPr>
              <a:lnSpc>
                <a:spcPct val="80000"/>
              </a:lnSpc>
            </a:pPr>
            <a:r>
              <a:rPr lang="en-US" sz="3000" dirty="0" smtClean="0"/>
              <a:t>Congress finds out, Reagan says he didn’t know about it</a:t>
            </a:r>
          </a:p>
          <a:p>
            <a:pPr>
              <a:lnSpc>
                <a:spcPct val="80000"/>
              </a:lnSpc>
            </a:pPr>
            <a:r>
              <a:rPr lang="en-US" sz="3000" dirty="0" smtClean="0"/>
              <a:t>After hearings, two men found guilty</a:t>
            </a:r>
          </a:p>
          <a:p>
            <a:pPr>
              <a:lnSpc>
                <a:spcPct val="80000"/>
              </a:lnSpc>
            </a:pPr>
            <a:r>
              <a:rPr lang="en-US" sz="3000" dirty="0" smtClean="0"/>
              <a:t>These revelations hurt President Reagan’s credibility.</a:t>
            </a:r>
          </a:p>
        </p:txBody>
      </p:sp>
      <p:pic>
        <p:nvPicPr>
          <p:cNvPr id="89094" name="Picture 6" descr="_38713999_nicaragua_protest3_238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0" y="1219200"/>
            <a:ext cx="2847975" cy="2130425"/>
          </a:xfrm>
          <a:noFill/>
          <a:ln/>
        </p:spPr>
      </p:pic>
      <p:pic>
        <p:nvPicPr>
          <p:cNvPr id="89095" name="Picture 7" descr="nicaragua-cp-2160161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562600" y="3733800"/>
            <a:ext cx="3276600" cy="22193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Goals</a:t>
            </a:r>
            <a:endParaRPr lang="en-US" dirty="0"/>
          </a:p>
        </p:txBody>
      </p:sp>
      <p:sp>
        <p:nvSpPr>
          <p:cNvPr id="9" name="Vertical Text Placeholder 8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8229600" cy="4678363"/>
          </a:xfrm>
        </p:spPr>
        <p:txBody>
          <a:bodyPr vert="horz"/>
          <a:lstStyle/>
          <a:p>
            <a:r>
              <a:rPr lang="en-US" dirty="0" smtClean="0"/>
              <a:t>EQ</a:t>
            </a:r>
          </a:p>
          <a:p>
            <a:pPr lvl="1"/>
            <a:r>
              <a:rPr lang="en-US" dirty="0" smtClean="0"/>
              <a:t>What was the “Reagan Revolution?”</a:t>
            </a:r>
          </a:p>
          <a:p>
            <a:r>
              <a:rPr lang="en-US" dirty="0" smtClean="0"/>
              <a:t>LT</a:t>
            </a:r>
          </a:p>
          <a:p>
            <a:pPr lvl="1"/>
            <a:r>
              <a:rPr lang="en-US" dirty="0" smtClean="0"/>
              <a:t>Examine the presidency of Ronald Reagan.</a:t>
            </a:r>
          </a:p>
          <a:p>
            <a:pPr lvl="1"/>
            <a:r>
              <a:rPr lang="en-US" dirty="0" smtClean="0"/>
              <a:t>Identify successes and failures of the Reagan presidency.</a:t>
            </a:r>
          </a:p>
          <a:p>
            <a:r>
              <a:rPr lang="en-US" dirty="0" smtClean="0"/>
              <a:t>POU</a:t>
            </a:r>
          </a:p>
          <a:p>
            <a:pPr lvl="1"/>
            <a:r>
              <a:rPr lang="en-US" dirty="0" smtClean="0"/>
              <a:t>I can describe the major events and policies of the “Reagan Revolution.”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 smtClean="0">
                <a:solidFill>
                  <a:srgbClr val="FFFF00"/>
                </a:solidFill>
                <a:latin typeface="Handwriting - Dakota"/>
                <a:cs typeface="Handwriting - Dakota"/>
              </a:rPr>
              <a:t>The Reagan Revolution</a:t>
            </a:r>
            <a:endParaRPr lang="en-US" sz="5500" dirty="0">
              <a:solidFill>
                <a:srgbClr val="FFFF00"/>
              </a:solidFill>
              <a:latin typeface="Handwriting - Dakota"/>
              <a:cs typeface="Handwriting - Dakota"/>
            </a:endParaRPr>
          </a:p>
        </p:txBody>
      </p:sp>
      <p:pic>
        <p:nvPicPr>
          <p:cNvPr id="2063" name="Picture 15" descr="c30228"/>
          <p:cNvPicPr>
            <a:picLocks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2971800" y="1676400"/>
            <a:ext cx="3581400" cy="4609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038600" y="6324600"/>
            <a:ext cx="1583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May 22,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6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6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029200" cy="1143000"/>
          </a:xfrm>
        </p:spPr>
        <p:txBody>
          <a:bodyPr/>
          <a:lstStyle/>
          <a:p>
            <a:r>
              <a:rPr lang="en-US" dirty="0"/>
              <a:t>1980 Election</a:t>
            </a:r>
          </a:p>
        </p:txBody>
      </p:sp>
      <p:sp>
        <p:nvSpPr>
          <p:cNvPr id="70669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46482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Jimmy Carter (D) vs. Ronald Reagan (R)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Pollsters </a:t>
            </a:r>
            <a:r>
              <a:rPr lang="en-US" sz="2800" dirty="0"/>
              <a:t>predicted a close </a:t>
            </a:r>
            <a:r>
              <a:rPr lang="en-US" sz="2800" dirty="0" smtClean="0"/>
              <a:t>election, but it was a blowout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Reagan wins </a:t>
            </a:r>
            <a:r>
              <a:rPr lang="en-US" sz="2800" dirty="0" smtClean="0"/>
              <a:t>by an overwhelmingly majority in the electoral vote (489-49)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</a:t>
            </a:r>
            <a:r>
              <a:rPr lang="en-US" sz="2800" dirty="0" smtClean="0"/>
              <a:t>n 1984, he wins by an even bigger majority! (525-13)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70663" name="Picture 7" descr="51b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0" y="152400"/>
            <a:ext cx="2342029" cy="2514600"/>
          </a:xfrm>
          <a:noFill/>
          <a:ln/>
        </p:spPr>
      </p:pic>
      <p:pic>
        <p:nvPicPr>
          <p:cNvPr id="10" name="Picture 10" descr="800px-ElectoralCollege1980-Large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486400" y="2743200"/>
            <a:ext cx="3429000" cy="1843237"/>
          </a:xfrm>
          <a:noFill/>
          <a:ln/>
        </p:spPr>
      </p:pic>
      <p:pic>
        <p:nvPicPr>
          <p:cNvPr id="11" name="Picture 11" descr="800px-ElectoralCollege1984-Large"/>
          <p:cNvPicPr>
            <a:picLocks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486400" y="4724400"/>
            <a:ext cx="3439642" cy="18489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096000" cy="4724400"/>
          </a:xfrm>
        </p:spPr>
        <p:txBody>
          <a:bodyPr/>
          <a:lstStyle/>
          <a:p>
            <a:r>
              <a:rPr lang="en-US" sz="2800" dirty="0"/>
              <a:t>In 1981, there was an assassination attempt on President Reagan, but it failed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smtClean="0"/>
              <a:t>The would-be-assassin said he was trying to impress a Hollywood actress</a:t>
            </a:r>
            <a:endParaRPr lang="en-US" sz="2800" dirty="0"/>
          </a:p>
        </p:txBody>
      </p:sp>
      <p:pic>
        <p:nvPicPr>
          <p:cNvPr id="11981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152400"/>
            <a:ext cx="220218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248400" cy="1143000"/>
          </a:xfrm>
        </p:spPr>
        <p:txBody>
          <a:bodyPr/>
          <a:lstStyle/>
          <a:p>
            <a:r>
              <a:rPr lang="en-US" dirty="0" smtClean="0"/>
              <a:t>Attempted Assassination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 dirty="0" smtClean="0"/>
              <a:t>Supply-side Economics</a:t>
            </a:r>
            <a:endParaRPr lang="en-US" sz="4000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4495800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dirty="0" smtClean="0"/>
              <a:t>Also called </a:t>
            </a:r>
            <a:r>
              <a:rPr lang="en-US" sz="3000" dirty="0" smtClean="0">
                <a:solidFill>
                  <a:srgbClr val="FFFF00"/>
                </a:solidFill>
              </a:rPr>
              <a:t>“Trickle Down Economics”</a:t>
            </a:r>
          </a:p>
          <a:p>
            <a:pPr>
              <a:lnSpc>
                <a:spcPct val="90000"/>
              </a:lnSpc>
            </a:pPr>
            <a:endParaRPr lang="en-US" sz="3000" dirty="0" smtClean="0"/>
          </a:p>
          <a:p>
            <a:pPr>
              <a:lnSpc>
                <a:spcPct val="90000"/>
              </a:lnSpc>
            </a:pPr>
            <a:r>
              <a:rPr lang="en-US" sz="3000" dirty="0" smtClean="0"/>
              <a:t>Cuts in spending, lower taxes</a:t>
            </a:r>
          </a:p>
          <a:p>
            <a:pPr>
              <a:lnSpc>
                <a:spcPct val="90000"/>
              </a:lnSpc>
            </a:pPr>
            <a:endParaRPr lang="en-US" sz="3000" dirty="0" smtClean="0"/>
          </a:p>
          <a:p>
            <a:pPr>
              <a:lnSpc>
                <a:spcPct val="90000"/>
              </a:lnSpc>
            </a:pPr>
            <a:r>
              <a:rPr lang="en-US" sz="3000" dirty="0" smtClean="0"/>
              <a:t>Idea was that the money would “trickle down” from the rich to all areas of the economy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Policy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Congress</a:t>
            </a:r>
            <a:r>
              <a:rPr lang="en-US" dirty="0" smtClean="0"/>
              <a:t> increased military </a:t>
            </a:r>
            <a:r>
              <a:rPr lang="en-US" dirty="0"/>
              <a:t>spending and expanded the nation’s nuclear arsenal.</a:t>
            </a:r>
          </a:p>
          <a:p>
            <a:r>
              <a:rPr lang="en-US" dirty="0"/>
              <a:t>Reagan also</a:t>
            </a:r>
            <a:r>
              <a:rPr lang="en-US" dirty="0" smtClean="0"/>
              <a:t> pushed a </a:t>
            </a:r>
            <a:r>
              <a:rPr lang="en-US" dirty="0"/>
              <a:t>new space-based defense system which was officially named the </a:t>
            </a:r>
            <a:r>
              <a:rPr lang="en-US" dirty="0">
                <a:solidFill>
                  <a:srgbClr val="FFFF00"/>
                </a:solidFill>
              </a:rPr>
              <a:t>Strategic Defense Initiative</a:t>
            </a:r>
            <a:r>
              <a:rPr lang="en-US" dirty="0"/>
              <a:t>, but was commonly referred to as </a:t>
            </a:r>
            <a:r>
              <a:rPr lang="en-US" dirty="0">
                <a:solidFill>
                  <a:srgbClr val="FFFF00"/>
                </a:solidFill>
              </a:rPr>
              <a:t>Star Wars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91000" cy="715962"/>
          </a:xfrm>
        </p:spPr>
        <p:txBody>
          <a:bodyPr/>
          <a:lstStyle/>
          <a:p>
            <a:r>
              <a:rPr lang="en-US" sz="4000" dirty="0"/>
              <a:t>Soviet Union</a:t>
            </a:r>
          </a:p>
        </p:txBody>
      </p:sp>
      <p:sp>
        <p:nvSpPr>
          <p:cNvPr id="44042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4038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Reagan took a hard line against the Soviet Union, calling it an “evil </a:t>
            </a:r>
            <a:r>
              <a:rPr lang="en-US" sz="2800" dirty="0" smtClean="0"/>
              <a:t>empire”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Tensions </a:t>
            </a:r>
            <a:r>
              <a:rPr lang="en-US" sz="2800" dirty="0"/>
              <a:t>eased after Mikhail Gorbachev took over as Soviet leader in 1985</a:t>
            </a:r>
            <a:r>
              <a:rPr lang="en-US" sz="2800" dirty="0" smtClean="0"/>
              <a:t>.</a:t>
            </a:r>
          </a:p>
        </p:txBody>
      </p:sp>
      <p:pic>
        <p:nvPicPr>
          <p:cNvPr id="44038" name="Picture 6" descr="14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304800"/>
            <a:ext cx="4343400" cy="3227388"/>
          </a:xfrm>
          <a:noFill/>
          <a:ln/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0" y="533400"/>
            <a:ext cx="4800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2600" dirty="0">
              <a:latin typeface="Tw Cen MT"/>
            </a:endParaRPr>
          </a:p>
        </p:txBody>
      </p:sp>
      <p:pic>
        <p:nvPicPr>
          <p:cNvPr id="44044" name="Picture 12" descr="Reagan%20&amp;%20Gorb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3652838"/>
            <a:ext cx="4191000" cy="31448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5486400" cy="715963"/>
          </a:xfrm>
        </p:spPr>
        <p:txBody>
          <a:bodyPr/>
          <a:lstStyle/>
          <a:p>
            <a:r>
              <a:rPr lang="en-US" sz="4000" dirty="0"/>
              <a:t>Middle East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53340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1983: US Marines were sent to </a:t>
            </a:r>
            <a:r>
              <a:rPr lang="en-US" sz="2800" dirty="0" smtClean="0"/>
              <a:t>Lebanon, but over 200 killed in a suicide bombing</a:t>
            </a:r>
          </a:p>
          <a:p>
            <a:pPr>
              <a:lnSpc>
                <a:spcPct val="90000"/>
              </a:lnSpc>
              <a:buNone/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1986</a:t>
            </a:r>
            <a:r>
              <a:rPr lang="en-US" sz="2800" dirty="0"/>
              <a:t>: US bombed Libya in retaliation for alleged Libyan sponsorship of terrorist attacks</a:t>
            </a:r>
            <a:r>
              <a:rPr lang="en-US" sz="2800" dirty="0" smtClean="0"/>
              <a:t>.</a:t>
            </a:r>
          </a:p>
        </p:txBody>
      </p:sp>
      <p:pic>
        <p:nvPicPr>
          <p:cNvPr id="83974" name="Picture 6" descr="Beirut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0" y="609600"/>
            <a:ext cx="2743200" cy="2290763"/>
          </a:xfrm>
          <a:noFill/>
          <a:ln/>
        </p:spPr>
      </p:pic>
      <p:pic>
        <p:nvPicPr>
          <p:cNvPr id="83977" name="Picture 9" descr="vert.gadhaf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429000"/>
            <a:ext cx="22860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387</Words>
  <Application>Microsoft Macintosh PowerPoint</Application>
  <PresentationFormat>On-screen Show (4:3)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Default Design</vt:lpstr>
      <vt:lpstr>DO NOW</vt:lpstr>
      <vt:lpstr>Learning Goals</vt:lpstr>
      <vt:lpstr>The Reagan Revolution</vt:lpstr>
      <vt:lpstr>1980 Election</vt:lpstr>
      <vt:lpstr>Attempted Assassination</vt:lpstr>
      <vt:lpstr>Supply-side Economics</vt:lpstr>
      <vt:lpstr>Foreign Policy</vt:lpstr>
      <vt:lpstr>Soviet Union</vt:lpstr>
      <vt:lpstr>Middle East</vt:lpstr>
      <vt:lpstr>Central America</vt:lpstr>
      <vt:lpstr>Iran-Contra Affair</vt:lpstr>
    </vt:vector>
  </TitlesOfParts>
  <Company>CCS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Ford, Carter, and Bush Administration</dc:title>
  <dc:creator>SHS</dc:creator>
  <cp:lastModifiedBy>Durham Public Schools</cp:lastModifiedBy>
  <cp:revision>48</cp:revision>
  <cp:lastPrinted>2014-05-22T12:55:46Z</cp:lastPrinted>
  <dcterms:created xsi:type="dcterms:W3CDTF">2014-05-22T12:00:04Z</dcterms:created>
  <dcterms:modified xsi:type="dcterms:W3CDTF">2014-05-22T13:51:20Z</dcterms:modified>
</cp:coreProperties>
</file>