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handoutMasterIdLst>
    <p:handoutMasterId r:id="rId13"/>
  </p:handoutMasterIdLst>
  <p:sldIdLst>
    <p:sldId id="266" r:id="rId2"/>
    <p:sldId id="265" r:id="rId3"/>
    <p:sldId id="257" r:id="rId4"/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clrMode="bw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9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BF4A85-EA4A-614D-9BFC-26B28931FEEF}" type="datetimeFigureOut">
              <a:rPr lang="en-US" smtClean="0"/>
              <a:t>5/5/14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FCF6C-A33B-2A42-93D3-5056DE313C5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D18C6-5418-BA4C-8ACB-B1EA16FA13ED}" type="datetimeFigureOut">
              <a:rPr lang="en-US" smtClean="0"/>
              <a:t>5/5/14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50279-CF22-C849-855B-310A6B0F0C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D18C6-5418-BA4C-8ACB-B1EA16FA13ED}" type="datetimeFigureOut">
              <a:rPr lang="en-US" smtClean="0"/>
              <a:t>5/5/14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50279-CF22-C849-855B-310A6B0F0C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D18C6-5418-BA4C-8ACB-B1EA16FA13ED}" type="datetimeFigureOut">
              <a:rPr lang="en-US" smtClean="0"/>
              <a:t>5/5/14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50279-CF22-C849-855B-310A6B0F0C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D18C6-5418-BA4C-8ACB-B1EA16FA13ED}" type="datetimeFigureOut">
              <a:rPr lang="en-US" smtClean="0"/>
              <a:t>5/5/14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50279-CF22-C849-855B-310A6B0F0C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D18C6-5418-BA4C-8ACB-B1EA16FA13ED}" type="datetimeFigureOut">
              <a:rPr lang="en-US" smtClean="0"/>
              <a:t>5/5/14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50279-CF22-C849-855B-310A6B0F0C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D18C6-5418-BA4C-8ACB-B1EA16FA13ED}" type="datetimeFigureOut">
              <a:rPr lang="en-US" smtClean="0"/>
              <a:t>5/5/14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50279-CF22-C849-855B-310A6B0F0C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D18C6-5418-BA4C-8ACB-B1EA16FA13ED}" type="datetimeFigureOut">
              <a:rPr lang="en-US" smtClean="0"/>
              <a:t>5/5/14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50279-CF22-C849-855B-310A6B0F0C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D18C6-5418-BA4C-8ACB-B1EA16FA13ED}" type="datetimeFigureOut">
              <a:rPr lang="en-US" smtClean="0"/>
              <a:t>5/5/14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50279-CF22-C849-855B-310A6B0F0C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D18C6-5418-BA4C-8ACB-B1EA16FA13ED}" type="datetimeFigureOut">
              <a:rPr lang="en-US" smtClean="0"/>
              <a:t>5/5/14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50279-CF22-C849-855B-310A6B0F0C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D18C6-5418-BA4C-8ACB-B1EA16FA13ED}" type="datetimeFigureOut">
              <a:rPr lang="en-US" smtClean="0"/>
              <a:t>5/5/14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50279-CF22-C849-855B-310A6B0F0C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D18C6-5418-BA4C-8ACB-B1EA16FA13ED}" type="datetimeFigureOut">
              <a:rPr lang="en-US" smtClean="0"/>
              <a:t>5/5/14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50279-CF22-C849-855B-310A6B0F0C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w Cen MT"/>
              </a:defRPr>
            </a:lvl1pPr>
          </a:lstStyle>
          <a:p>
            <a:fld id="{7B8D18C6-5418-BA4C-8ACB-B1EA16FA13ED}" type="datetimeFigureOut">
              <a:rPr lang="en-US" smtClean="0"/>
              <a:pPr/>
              <a:t>5/5/14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w Cen M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w Cen MT"/>
              </a:defRPr>
            </a:lvl1pPr>
          </a:lstStyle>
          <a:p>
            <a:fld id="{5E750279-CF22-C849-855B-310A6B0F0C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w Cen M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Tw Cen M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Tw Cen M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Tw Cen M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Tw Cen M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Tw Cen M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64A2"/>
                </a:solidFill>
              </a:rPr>
              <a:t>Schedule</a:t>
            </a:r>
            <a:endParaRPr lang="en-US" dirty="0">
              <a:solidFill>
                <a:srgbClr val="8064A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 Now/Turn in HW</a:t>
            </a:r>
          </a:p>
          <a:p>
            <a:pPr marL="971550" lvl="1" indent="-514350"/>
            <a:r>
              <a:rPr lang="en-US" dirty="0" smtClean="0"/>
              <a:t>Discuss Do Now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Learning Goals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Cold War 1955-1965 Introduction</a:t>
            </a:r>
          </a:p>
          <a:p>
            <a:pPr marL="914400" lvl="1" indent="-514350"/>
            <a:r>
              <a:rPr lang="en-US" dirty="0" smtClean="0"/>
              <a:t>Preview events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Cold War Notes at Stations</a:t>
            </a:r>
          </a:p>
          <a:p>
            <a:pPr marL="914400" lvl="1" indent="-514350"/>
            <a:r>
              <a:rPr lang="en-US" dirty="0" smtClean="0"/>
              <a:t>Space Race, Berlin Crisis, Bay of Pigs, Cuban Missile Crisis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Cold War Notes </a:t>
            </a:r>
            <a:r>
              <a:rPr lang="en-US" dirty="0" err="1" smtClean="0"/>
              <a:t>w</a:t>
            </a:r>
            <a:r>
              <a:rPr lang="en-US" dirty="0" smtClean="0"/>
              <a:t>/ large group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Exit Ticket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1066800" y="400734"/>
            <a:ext cx="7086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chemeClr val="accent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w Cen MT"/>
              </a:rPr>
              <a:t>Cuban Missile Crisis (1962)</a:t>
            </a:r>
          </a:p>
        </p:txBody>
      </p:sp>
      <p:pic>
        <p:nvPicPr>
          <p:cNvPr id="89091" name="Picture 3" descr="cartoon-CubanMissilCrisis"/>
          <p:cNvPicPr>
            <a:picLocks noChangeAspect="1" noChangeArrowheads="1"/>
          </p:cNvPicPr>
          <p:nvPr/>
        </p:nvPicPr>
        <p:blipFill>
          <a:blip r:embed="rId2">
            <a:lum bright="-6000" contrast="6000"/>
          </a:blip>
          <a:srcRect l="3334" t="4903" r="2000"/>
          <a:stretch>
            <a:fillRect/>
          </a:stretch>
        </p:blipFill>
        <p:spPr bwMode="auto">
          <a:xfrm>
            <a:off x="317041" y="2211779"/>
            <a:ext cx="4288907" cy="29307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3" descr="cuban-missil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34103" y="1672870"/>
            <a:ext cx="3964745" cy="40154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64A2"/>
                </a:solidFill>
              </a:rPr>
              <a:t>Consequences</a:t>
            </a:r>
            <a:endParaRPr lang="en-US" dirty="0">
              <a:solidFill>
                <a:srgbClr val="8064A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090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>
                <a:cs typeface="Tw Cen MT"/>
              </a:rPr>
              <a:t>US-Soviet relations improved after the crisis  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cs typeface="Tw Cen MT"/>
              </a:rPr>
              <a:t>Both Kennedy and Khrushchev initiated a period of </a:t>
            </a:r>
            <a:r>
              <a:rPr lang="en-US" b="1" dirty="0" smtClean="0">
                <a:solidFill>
                  <a:srgbClr val="8064A2"/>
                </a:solidFill>
                <a:cs typeface="Tw Cen MT"/>
              </a:rPr>
              <a:t>détente</a:t>
            </a:r>
            <a:endParaRPr lang="en-US" dirty="0" smtClean="0">
              <a:cs typeface="Tw Cen MT"/>
            </a:endParaRPr>
          </a:p>
          <a:p>
            <a:pPr lvl="1">
              <a:lnSpc>
                <a:spcPct val="80000"/>
              </a:lnSpc>
            </a:pPr>
            <a:r>
              <a:rPr lang="en-US" dirty="0" smtClean="0">
                <a:solidFill>
                  <a:srgbClr val="8064A2"/>
                </a:solidFill>
                <a:cs typeface="Tw Cen MT"/>
              </a:rPr>
              <a:t>Détente </a:t>
            </a:r>
            <a:r>
              <a:rPr lang="en-US" dirty="0" smtClean="0">
                <a:cs typeface="Tw Cen MT"/>
              </a:rPr>
              <a:t>is the easing of hostilities between </a:t>
            </a:r>
            <a:r>
              <a:rPr lang="en-US" dirty="0" smtClean="0">
                <a:cs typeface="Tw Cen MT"/>
              </a:rPr>
              <a:t>the U.S. and U.S.S.R. during the Cold War</a:t>
            </a:r>
            <a:endParaRPr lang="en-US" dirty="0" smtClean="0">
              <a:cs typeface="Tw Cen MT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cs typeface="Tw Cen MT"/>
              </a:rPr>
              <a:t>Set up a </a:t>
            </a:r>
            <a:r>
              <a:rPr lang="en-US" b="1" dirty="0" smtClean="0">
                <a:solidFill>
                  <a:srgbClr val="8064A2"/>
                </a:solidFill>
                <a:cs typeface="Tw Cen MT"/>
              </a:rPr>
              <a:t>“hot line” </a:t>
            </a:r>
            <a:r>
              <a:rPr lang="en-US" dirty="0" smtClean="0">
                <a:cs typeface="Tw Cen MT"/>
              </a:rPr>
              <a:t>between </a:t>
            </a:r>
            <a:r>
              <a:rPr lang="en-US" dirty="0" smtClean="0">
                <a:solidFill>
                  <a:schemeClr val="accent2"/>
                </a:solidFill>
                <a:cs typeface="Tw Cen MT"/>
              </a:rPr>
              <a:t>Moscow </a:t>
            </a:r>
            <a:r>
              <a:rPr lang="en-US" dirty="0" smtClean="0">
                <a:cs typeface="Tw Cen MT"/>
              </a:rPr>
              <a:t>and </a:t>
            </a:r>
            <a:r>
              <a:rPr lang="en-US" dirty="0" smtClean="0">
                <a:solidFill>
                  <a:schemeClr val="accent1"/>
                </a:solidFill>
                <a:cs typeface="Tw Cen MT"/>
              </a:rPr>
              <a:t>Washington</a:t>
            </a:r>
            <a:endParaRPr lang="en-US" dirty="0" smtClean="0">
              <a:cs typeface="Tw Cen MT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cs typeface="Tw Cen MT"/>
              </a:rPr>
              <a:t>The most significant breakthrough, however, was the </a:t>
            </a:r>
            <a:r>
              <a:rPr lang="en-US" dirty="0" smtClean="0">
                <a:solidFill>
                  <a:schemeClr val="accent4"/>
                </a:solidFill>
                <a:cs typeface="Tw Cen MT"/>
              </a:rPr>
              <a:t>Nuclear Test Ban Treaty of 1963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64A2"/>
                </a:solidFill>
              </a:rPr>
              <a:t>DO NOW</a:t>
            </a:r>
            <a:endParaRPr lang="en-US" dirty="0">
              <a:solidFill>
                <a:srgbClr val="8064A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200" dirty="0" smtClean="0"/>
              <a:t>Define </a:t>
            </a:r>
            <a:r>
              <a:rPr lang="en-US" sz="6200" b="1" dirty="0" smtClean="0"/>
              <a:t>brinkmanship</a:t>
            </a:r>
            <a:r>
              <a:rPr lang="en-US" sz="6200" dirty="0" smtClean="0"/>
              <a:t>.</a:t>
            </a:r>
          </a:p>
          <a:p>
            <a:r>
              <a:rPr lang="en-US" sz="6200" dirty="0" smtClean="0"/>
              <a:t>How did it relate to the United States’ policy of </a:t>
            </a:r>
            <a:r>
              <a:rPr lang="en-US" sz="6200" b="1" dirty="0" smtClean="0"/>
              <a:t>containment</a:t>
            </a:r>
            <a:r>
              <a:rPr lang="en-US" sz="6200" dirty="0" smtClean="0"/>
              <a:t>?</a:t>
            </a:r>
            <a:endParaRPr lang="en-US" sz="6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/>
                </a:solidFill>
              </a:rPr>
              <a:t>Learning Goals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EQ</a:t>
            </a:r>
          </a:p>
          <a:p>
            <a:pPr lvl="1"/>
            <a:r>
              <a:rPr lang="en-US" dirty="0" smtClean="0"/>
              <a:t>How did the United States respond to crises during the Cold War?</a:t>
            </a:r>
          </a:p>
          <a:p>
            <a:r>
              <a:rPr lang="en-US" dirty="0" smtClean="0"/>
              <a:t>LT</a:t>
            </a:r>
          </a:p>
          <a:p>
            <a:pPr lvl="1"/>
            <a:r>
              <a:rPr lang="en-US" dirty="0" smtClean="0"/>
              <a:t>Identify and describe major events of the Cold War</a:t>
            </a:r>
          </a:p>
          <a:p>
            <a:pPr lvl="1"/>
            <a:r>
              <a:rPr lang="en-US" dirty="0" smtClean="0"/>
              <a:t>Explain how conflicts and compromises shaped the U.S. in the Cold War Era</a:t>
            </a:r>
          </a:p>
          <a:p>
            <a:r>
              <a:rPr lang="en-US" dirty="0" smtClean="0"/>
              <a:t>POU</a:t>
            </a:r>
          </a:p>
          <a:p>
            <a:pPr lvl="1"/>
            <a:r>
              <a:rPr lang="en-US" dirty="0" smtClean="0"/>
              <a:t>I can identify and describe major events of the Cold War.</a:t>
            </a:r>
          </a:p>
          <a:p>
            <a:pPr lvl="1"/>
            <a:r>
              <a:rPr lang="en-US" dirty="0" smtClean="0"/>
              <a:t>I can explain how conflicts and compromises shaped the U.S. in the Cold War Era.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64A2"/>
                </a:solidFill>
              </a:rPr>
              <a:t>The Cold War: 1955-1965</a:t>
            </a:r>
            <a:endParaRPr lang="en-US" dirty="0">
              <a:solidFill>
                <a:srgbClr val="8064A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May 5, 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/>
                </a:solidFill>
              </a:rPr>
              <a:t>The Space Race Begins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350" y="1417638"/>
            <a:ext cx="4942495" cy="504150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1957</a:t>
            </a:r>
          </a:p>
          <a:p>
            <a:pPr lvl="1"/>
            <a:r>
              <a:rPr lang="en-US" dirty="0" smtClean="0"/>
              <a:t>USSR sends </a:t>
            </a:r>
            <a:r>
              <a:rPr lang="en-US" b="1" dirty="0" smtClean="0">
                <a:solidFill>
                  <a:schemeClr val="accent2"/>
                </a:solidFill>
              </a:rPr>
              <a:t>Sputnik I</a:t>
            </a:r>
            <a:r>
              <a:rPr lang="en-US" dirty="0" smtClean="0"/>
              <a:t>, the first man-made satellite, into space</a:t>
            </a:r>
          </a:p>
          <a:p>
            <a:r>
              <a:rPr lang="en-US" dirty="0" smtClean="0"/>
              <a:t>1958</a:t>
            </a:r>
          </a:p>
          <a:p>
            <a:pPr lvl="1"/>
            <a:r>
              <a:rPr lang="en-US" dirty="0" smtClean="0"/>
              <a:t>United States launches its first satellite, </a:t>
            </a:r>
            <a:r>
              <a:rPr lang="en-US" b="1" dirty="0" smtClean="0">
                <a:solidFill>
                  <a:srgbClr val="4F81BD"/>
                </a:solidFill>
              </a:rPr>
              <a:t>Explorer</a:t>
            </a:r>
            <a:r>
              <a:rPr lang="en-US" dirty="0" smtClean="0"/>
              <a:t>, into space</a:t>
            </a:r>
          </a:p>
          <a:p>
            <a:r>
              <a:rPr lang="en-US" dirty="0" smtClean="0"/>
              <a:t>1961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April 12: USSR puts first man in space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May 5: United States sends its first man into space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May 25: President John F. Kennedy issues intention to go to the moon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844" y="1417638"/>
            <a:ext cx="3746119" cy="5041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/>
                </a:solidFill>
              </a:rPr>
              <a:t>1961 – Berlin Crisis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815" y="1600200"/>
            <a:ext cx="4925331" cy="4967371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Newly elected </a:t>
            </a:r>
            <a:r>
              <a:rPr lang="en-US" dirty="0" smtClean="0">
                <a:solidFill>
                  <a:schemeClr val="accent1"/>
                </a:solidFill>
              </a:rPr>
              <a:t>President John F. Kennedy </a:t>
            </a:r>
            <a:r>
              <a:rPr lang="en-US" dirty="0" smtClean="0"/>
              <a:t>meets with USSR leader, </a:t>
            </a:r>
            <a:r>
              <a:rPr lang="en-US" dirty="0" smtClean="0">
                <a:solidFill>
                  <a:schemeClr val="accent2"/>
                </a:solidFill>
              </a:rPr>
              <a:t>Nikita Khrushchev</a:t>
            </a:r>
          </a:p>
          <a:p>
            <a:r>
              <a:rPr lang="en-US" dirty="0" smtClean="0"/>
              <a:t>Khrushchev demands the U.S. leave Berlin; U.S. refuses</a:t>
            </a:r>
          </a:p>
          <a:p>
            <a:r>
              <a:rPr lang="en-US" dirty="0" smtClean="0"/>
              <a:t>Crisis deescalates, but USSR builds </a:t>
            </a:r>
            <a:r>
              <a:rPr lang="en-US" b="1" dirty="0" smtClean="0">
                <a:solidFill>
                  <a:schemeClr val="accent2"/>
                </a:solidFill>
              </a:rPr>
              <a:t>Berlin Wall</a:t>
            </a:r>
            <a:r>
              <a:rPr lang="en-US" dirty="0" smtClean="0"/>
              <a:t>, separating East &amp; West Berlin</a:t>
            </a:r>
          </a:p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46713" y="1417638"/>
            <a:ext cx="3469606" cy="5149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/>
                </a:solidFill>
              </a:rPr>
              <a:t>Cuba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083" y="1486998"/>
            <a:ext cx="4142873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1953-1959: Cuban Revolution results in a communist government led by </a:t>
            </a:r>
            <a:r>
              <a:rPr lang="en-US" dirty="0" smtClean="0">
                <a:solidFill>
                  <a:schemeClr val="accent2"/>
                </a:solidFill>
              </a:rPr>
              <a:t>Fidel Castro</a:t>
            </a:r>
          </a:p>
          <a:p>
            <a:r>
              <a:rPr lang="en-US" dirty="0" smtClean="0"/>
              <a:t>Major Events in U.S./Cuba relations:</a:t>
            </a:r>
          </a:p>
          <a:p>
            <a:pPr lvl="1"/>
            <a:r>
              <a:rPr lang="en-US" dirty="0" smtClean="0"/>
              <a:t>Bay of Pigs Invasion</a:t>
            </a:r>
          </a:p>
          <a:p>
            <a:pPr lvl="1"/>
            <a:r>
              <a:rPr lang="en-US" dirty="0" smtClean="0"/>
              <a:t>Cuban Missile Crisis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l="25234" t="9222" r="16563" b="14307"/>
          <a:stretch>
            <a:fillRect/>
          </a:stretch>
        </p:blipFill>
        <p:spPr bwMode="auto">
          <a:xfrm>
            <a:off x="5852558" y="1486998"/>
            <a:ext cx="2857870" cy="3097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2873" y="3570672"/>
            <a:ext cx="2834241" cy="2834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977114" y="5481583"/>
            <a:ext cx="2166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Top: Fidel Castro; Bottom: President John F. Kennedy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/>
                </a:solidFill>
              </a:rPr>
              <a:t>1961 - Bay of Pigs Invasion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07527" cy="5013840"/>
          </a:xfrm>
        </p:spPr>
        <p:txBody>
          <a:bodyPr/>
          <a:lstStyle/>
          <a:p>
            <a:r>
              <a:rPr lang="en-US" dirty="0" smtClean="0"/>
              <a:t>U.S. develops secret plan to overthrow Castro</a:t>
            </a:r>
          </a:p>
          <a:p>
            <a:r>
              <a:rPr lang="en-US" dirty="0" smtClean="0"/>
              <a:t>CIA trains Cuban exiles to invade the country</a:t>
            </a:r>
          </a:p>
          <a:p>
            <a:r>
              <a:rPr lang="en-US" dirty="0" smtClean="0"/>
              <a:t>U.S. supposed to provide air support, but does not at the last minute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Invasion fails miserably!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76990" y="1417638"/>
            <a:ext cx="3309810" cy="5196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 descr="map-Bay of Pigs-1961"/>
          <p:cNvPicPr>
            <a:picLocks noChangeAspect="1" noChangeArrowheads="1"/>
          </p:cNvPicPr>
          <p:nvPr/>
        </p:nvPicPr>
        <p:blipFill>
          <a:blip r:embed="rId3">
            <a:lum contrast="6000"/>
          </a:blip>
          <a:srcRect/>
          <a:stretch>
            <a:fillRect/>
          </a:stretch>
        </p:blipFill>
        <p:spPr bwMode="auto">
          <a:xfrm>
            <a:off x="6525037" y="3719876"/>
            <a:ext cx="2411803" cy="2894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/>
                </a:solidFill>
              </a:rPr>
              <a:t>1962 – Cuban Missile Crisis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6628" y="1600200"/>
            <a:ext cx="4830172" cy="485894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U.S. discovers that the </a:t>
            </a:r>
            <a:r>
              <a:rPr lang="en-US" dirty="0" smtClean="0">
                <a:solidFill>
                  <a:schemeClr val="accent2"/>
                </a:solidFill>
              </a:rPr>
              <a:t>U.S.S.R. is putting long-range nuclear missiles in Cuba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U.S. sets up blockade to keep missiles out of Cuba</a:t>
            </a:r>
          </a:p>
          <a:p>
            <a:r>
              <a:rPr lang="en-US" dirty="0" smtClean="0"/>
              <a:t>Crisis ends when U.S. agrees to take missiles out of Turkey in exchange for missiles out of Cuba</a:t>
            </a:r>
          </a:p>
          <a:p>
            <a:r>
              <a:rPr lang="en-US" dirty="0" smtClean="0">
                <a:solidFill>
                  <a:schemeClr val="accent4"/>
                </a:solidFill>
              </a:rPr>
              <a:t>Closest the U.S./U.S.S.R. ever came to nuclear war!</a:t>
            </a: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4" name="Picture 3" descr="map-Cuban Missile Crisis, 1962"/>
          <p:cNvPicPr>
            <a:picLocks noChangeAspect="1" noChangeArrowheads="1"/>
          </p:cNvPicPr>
          <p:nvPr/>
        </p:nvPicPr>
        <p:blipFill>
          <a:blip r:embed="rId2">
            <a:lum bright="-6000" contrast="6000"/>
          </a:blip>
          <a:srcRect/>
          <a:stretch>
            <a:fillRect/>
          </a:stretch>
        </p:blipFill>
        <p:spPr bwMode="auto">
          <a:xfrm>
            <a:off x="457200" y="2089168"/>
            <a:ext cx="3347563" cy="36574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472</Words>
  <Application>Microsoft Macintosh PowerPoint</Application>
  <PresentationFormat>On-screen Show (4:3)</PresentationFormat>
  <Paragraphs>60</Paragraphs>
  <Slides>11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Schedule</vt:lpstr>
      <vt:lpstr>DO NOW</vt:lpstr>
      <vt:lpstr>Learning Goals</vt:lpstr>
      <vt:lpstr>The Cold War: 1955-1965</vt:lpstr>
      <vt:lpstr>The Space Race Begins</vt:lpstr>
      <vt:lpstr>1961 – Berlin Crisis</vt:lpstr>
      <vt:lpstr>Cuba</vt:lpstr>
      <vt:lpstr>1961 - Bay of Pigs Invasion</vt:lpstr>
      <vt:lpstr>1962 – Cuban Missile Crisis</vt:lpstr>
      <vt:lpstr>Slide 10</vt:lpstr>
      <vt:lpstr>Consequences</vt:lpstr>
    </vt:vector>
  </TitlesOfParts>
  <Company>Durham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</dc:title>
  <dc:creator>Durham Public Schools</dc:creator>
  <cp:lastModifiedBy>Durham Public Schools</cp:lastModifiedBy>
  <cp:revision>3</cp:revision>
  <cp:lastPrinted>2014-05-05T12:46:46Z</cp:lastPrinted>
  <dcterms:created xsi:type="dcterms:W3CDTF">2014-05-05T11:57:24Z</dcterms:created>
  <dcterms:modified xsi:type="dcterms:W3CDTF">2014-05-05T17:44:39Z</dcterms:modified>
</cp:coreProperties>
</file>