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6"/>
  </p:handoutMasterIdLst>
  <p:sldIdLst>
    <p:sldId id="276" r:id="rId2"/>
    <p:sldId id="256" r:id="rId3"/>
    <p:sldId id="275" r:id="rId4"/>
    <p:sldId id="260" r:id="rId5"/>
    <p:sldId id="257" r:id="rId6"/>
    <p:sldId id="258" r:id="rId7"/>
    <p:sldId id="278" r:id="rId8"/>
    <p:sldId id="259" r:id="rId9"/>
    <p:sldId id="273" r:id="rId10"/>
    <p:sldId id="274" r:id="rId11"/>
    <p:sldId id="266" r:id="rId12"/>
    <p:sldId id="267" r:id="rId13"/>
    <p:sldId id="268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63" autoAdjust="0"/>
    <p:restoredTop sz="94687" autoAdjust="0"/>
  </p:normalViewPr>
  <p:slideViewPr>
    <p:cSldViewPr snapToGrid="0" snapToObjects="1">
      <p:cViewPr varScale="1">
        <p:scale>
          <a:sx n="87" d="100"/>
          <a:sy n="87" d="100"/>
        </p:scale>
        <p:origin x="-7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1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CAC73-CBB1-C94E-A2D7-CE4E0F91443D}" type="datetimeFigureOut">
              <a:rPr lang="en-US" smtClean="0"/>
              <a:t>2/27/14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32EF3-C906-9E41-B4D3-5357F82E2D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29CB-1A3F-6040-B52C-35A1B9D8AEED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9AF8-AFED-CA40-8B68-999CE393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29CB-1A3F-6040-B52C-35A1B9D8AEED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9AF8-AFED-CA40-8B68-999CE393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29CB-1A3F-6040-B52C-35A1B9D8AEED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9AF8-AFED-CA40-8B68-999CE393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29CB-1A3F-6040-B52C-35A1B9D8AEED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9AF8-AFED-CA40-8B68-999CE393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29CB-1A3F-6040-B52C-35A1B9D8AEED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9AF8-AFED-CA40-8B68-999CE393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29CB-1A3F-6040-B52C-35A1B9D8AEED}" type="datetimeFigureOut">
              <a:rPr lang="en-US" smtClean="0"/>
              <a:t>2/27/14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9AF8-AFED-CA40-8B68-999CE393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29CB-1A3F-6040-B52C-35A1B9D8AEED}" type="datetimeFigureOut">
              <a:rPr lang="en-US" smtClean="0"/>
              <a:t>2/27/14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9AF8-AFED-CA40-8B68-999CE393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29CB-1A3F-6040-B52C-35A1B9D8AEED}" type="datetimeFigureOut">
              <a:rPr lang="en-US" smtClean="0"/>
              <a:t>2/27/14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9AF8-AFED-CA40-8B68-999CE393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29CB-1A3F-6040-B52C-35A1B9D8AEED}" type="datetimeFigureOut">
              <a:rPr lang="en-US" smtClean="0"/>
              <a:t>2/27/14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9AF8-AFED-CA40-8B68-999CE393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29CB-1A3F-6040-B52C-35A1B9D8AEED}" type="datetimeFigureOut">
              <a:rPr lang="en-US" smtClean="0"/>
              <a:t>2/27/14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9AF8-AFED-CA40-8B68-999CE393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29CB-1A3F-6040-B52C-35A1B9D8AEED}" type="datetimeFigureOut">
              <a:rPr lang="en-US" smtClean="0"/>
              <a:t>2/27/14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9AF8-AFED-CA40-8B68-999CE393FD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F29CB-1A3F-6040-B52C-35A1B9D8AEED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99AF8-AFED-CA40-8B68-999CE393FD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.gl/A02z1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DO NOW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8500" dirty="0" smtClean="0"/>
              <a:t>	How did Durham get the nickname “Bull City?”</a:t>
            </a:r>
            <a:endParaRPr lang="en-US" sz="8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Voting Restrictions</a:t>
            </a:r>
            <a:endParaRPr lang="en-US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342668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Literacy Tests</a:t>
            </a:r>
          </a:p>
          <a:p>
            <a:pPr lvl="1"/>
            <a:r>
              <a:rPr lang="en-US" dirty="0" smtClean="0"/>
              <a:t>If you couldn’t read, you couldn’t vote</a:t>
            </a:r>
          </a:p>
          <a:p>
            <a:pPr lvl="1"/>
            <a:r>
              <a:rPr lang="en-US" dirty="0" smtClean="0"/>
              <a:t>Hurt black voters who did not receive an education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Grandfather Clause</a:t>
            </a:r>
          </a:p>
          <a:p>
            <a:pPr lvl="1"/>
            <a:r>
              <a:rPr lang="en-US" dirty="0" smtClean="0"/>
              <a:t>If your grandfather could vote before 1867, you could vote anyways</a:t>
            </a:r>
          </a:p>
          <a:p>
            <a:pPr lvl="1"/>
            <a:r>
              <a:rPr lang="en-US" dirty="0" smtClean="0"/>
              <a:t>Excluded blacks whose grandparents had been slaves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Poll Taxes</a:t>
            </a:r>
          </a:p>
          <a:p>
            <a:pPr lvl="1"/>
            <a:r>
              <a:rPr lang="en-US" dirty="0" smtClean="0"/>
              <a:t>Fees for voting</a:t>
            </a:r>
          </a:p>
          <a:p>
            <a:pPr lvl="1"/>
            <a:r>
              <a:rPr lang="en-US" dirty="0" smtClean="0"/>
              <a:t>This especially hurt poor farmers and factory workers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6030" y="4569686"/>
            <a:ext cx="5699408" cy="228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Handwriting - Dakota" charset="0"/>
              </a:rPr>
              <a:t>Segregation</a:t>
            </a:r>
            <a:endParaRPr lang="en-US" b="1" dirty="0">
              <a:solidFill>
                <a:srgbClr val="FF0000"/>
              </a:solidFill>
              <a:latin typeface="Handwriting - Dakota" charset="0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600200"/>
            <a:ext cx="4419600" cy="45259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</a:rPr>
              <a:t>Definition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Separation of the races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Segregation was enforced by laws and customs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Going against customs could have deadly results for African-Americans</a:t>
            </a:r>
          </a:p>
        </p:txBody>
      </p:sp>
      <p:pic>
        <p:nvPicPr>
          <p:cNvPr id="17412" name="Picture 8" descr="race_colored_fount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37338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err="1">
                <a:solidFill>
                  <a:srgbClr val="FF0000"/>
                </a:solidFill>
              </a:rPr>
              <a:t>Plessy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v</a:t>
            </a:r>
            <a:r>
              <a:rPr lang="en-US" u="sng" dirty="0">
                <a:solidFill>
                  <a:srgbClr val="FF0000"/>
                </a:solidFill>
              </a:rPr>
              <a:t>. Ferguson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00"/>
                </a:solidFill>
              </a:rPr>
              <a:t>1896</a:t>
            </a:r>
          </a:p>
          <a:p>
            <a:pPr eaLnBrk="1" hangingPunct="1"/>
            <a:r>
              <a:rPr lang="en-US" sz="2800" dirty="0">
                <a:solidFill>
                  <a:srgbClr val="000000"/>
                </a:solidFill>
              </a:rPr>
              <a:t>Supreme Court case about segregation on train cars</a:t>
            </a:r>
          </a:p>
          <a:p>
            <a:pPr eaLnBrk="1" hangingPunct="1"/>
            <a:r>
              <a:rPr lang="en-US" sz="2800" dirty="0">
                <a:solidFill>
                  <a:srgbClr val="000000"/>
                </a:solidFill>
              </a:rPr>
              <a:t>The decision set the </a:t>
            </a:r>
            <a:r>
              <a:rPr lang="en-US" sz="2800" i="1" dirty="0">
                <a:solidFill>
                  <a:srgbClr val="FF0000"/>
                </a:solidFill>
              </a:rPr>
              <a:t>precedent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(standard for later decisions) that segregation was legal</a:t>
            </a:r>
          </a:p>
          <a:p>
            <a:pPr eaLnBrk="1" hangingPunct="1"/>
            <a:r>
              <a:rPr lang="en-US" sz="2800" dirty="0">
                <a:solidFill>
                  <a:srgbClr val="000000"/>
                </a:solidFill>
              </a:rPr>
              <a:t>“Separate, but equal”</a:t>
            </a:r>
          </a:p>
        </p:txBody>
      </p:sp>
      <p:pic>
        <p:nvPicPr>
          <p:cNvPr id="18436" name="Picture 5" descr="pless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7775" y="1524000"/>
            <a:ext cx="3514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257800" y="5257800"/>
            <a:ext cx="3200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Editorial cartoon of </a:t>
            </a:r>
            <a:r>
              <a:rPr lang="en-US" sz="1200" b="1" i="1"/>
              <a:t>Plessy v. Ferguson</a:t>
            </a:r>
            <a:r>
              <a:rPr lang="en-US" sz="1200" b="1"/>
              <a:t> case, which established the "separate but equal" principle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Handwriting - Dakota" charset="0"/>
              </a:rPr>
              <a:t>Life in Segregation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088954" cy="490541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>
                <a:solidFill>
                  <a:srgbClr val="000000"/>
                </a:solidFill>
              </a:rPr>
              <a:t>Many whites refused to give blacks any respect (e.g., refusing to use titles)</a:t>
            </a:r>
          </a:p>
          <a:p>
            <a:pPr eaLnBrk="1" hangingPunct="1"/>
            <a:r>
              <a:rPr lang="en-US" sz="2800" dirty="0">
                <a:solidFill>
                  <a:srgbClr val="000000"/>
                </a:solidFill>
              </a:rPr>
              <a:t>Black and white society mostly operated separately</a:t>
            </a:r>
          </a:p>
          <a:p>
            <a:pPr eaLnBrk="1" hangingPunct="1"/>
            <a:r>
              <a:rPr lang="en-US" sz="2800" dirty="0">
                <a:solidFill>
                  <a:srgbClr val="000000"/>
                </a:solidFill>
              </a:rPr>
              <a:t>Violations of segregation could result in deadly consequences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Lynching </a:t>
            </a:r>
            <a:r>
              <a:rPr lang="en-US" sz="2400" dirty="0">
                <a:solidFill>
                  <a:srgbClr val="000000"/>
                </a:solidFill>
              </a:rPr>
              <a:t>(mob murder by hanging, shooting, or burning) was not </a:t>
            </a:r>
            <a:r>
              <a:rPr lang="en-US" sz="2400" dirty="0" smtClean="0">
                <a:solidFill>
                  <a:srgbClr val="000000"/>
                </a:solidFill>
              </a:rPr>
              <a:t>uncommon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9746" r="9969"/>
          <a:stretch>
            <a:fillRect/>
          </a:stretch>
        </p:blipFill>
        <p:spPr bwMode="auto">
          <a:xfrm>
            <a:off x="4352257" y="2244523"/>
            <a:ext cx="456909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Finish Yesterday’s </a:t>
            </a:r>
            <a:r>
              <a:rPr lang="en-US" b="1" dirty="0" err="1" smtClean="0"/>
              <a:t>iPad</a:t>
            </a:r>
            <a:r>
              <a:rPr lang="en-US" b="1" dirty="0" smtClean="0"/>
              <a:t> Assignment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9600" dirty="0" smtClean="0">
                <a:hlinkClick r:id="rId2"/>
              </a:rPr>
              <a:t>goo.gl/A02z1d</a:t>
            </a:r>
            <a:endParaRPr lang="en-US" sz="9600" dirty="0" smtClean="0"/>
          </a:p>
          <a:p>
            <a:pPr algn="ctr">
              <a:buNone/>
            </a:pPr>
            <a:r>
              <a:rPr lang="en-US" sz="6600" dirty="0" smtClean="0"/>
              <a:t>A Zero Two </a:t>
            </a:r>
            <a:r>
              <a:rPr lang="en-US" sz="6600" dirty="0" err="1" smtClean="0"/>
              <a:t>z</a:t>
            </a:r>
            <a:r>
              <a:rPr lang="en-US" sz="6600" dirty="0" smtClean="0"/>
              <a:t> One </a:t>
            </a:r>
            <a:r>
              <a:rPr lang="en-US" sz="6600" dirty="0" err="1" smtClean="0"/>
              <a:t>d</a:t>
            </a:r>
            <a:endParaRPr lang="en-US" sz="6600" dirty="0" smtClean="0"/>
          </a:p>
          <a:p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alphaModFix amt="37000"/>
          </a:blip>
          <a:srcRect l="9802" t="6781" r="7313" b="6325"/>
          <a:stretch>
            <a:fillRect/>
          </a:stretch>
        </p:blipFill>
        <p:spPr bwMode="auto">
          <a:xfrm>
            <a:off x="685800" y="819473"/>
            <a:ext cx="7772400" cy="556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Sharecropping &amp; Segregation</a:t>
            </a:r>
            <a:br>
              <a:rPr lang="en-US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</a:br>
            <a:r>
              <a:rPr lang="en-US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in North Carolina</a:t>
            </a:r>
            <a:endParaRPr lang="en-US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27,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LEARNING GOALS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EQ:</a:t>
            </a:r>
          </a:p>
          <a:p>
            <a:pPr lvl="1"/>
            <a:r>
              <a:rPr lang="en-US" dirty="0" smtClean="0"/>
              <a:t>How did the “other half” live in North Carolina?</a:t>
            </a:r>
          </a:p>
          <a:p>
            <a:r>
              <a:rPr lang="en-US" dirty="0" smtClean="0"/>
              <a:t>LT:</a:t>
            </a:r>
          </a:p>
          <a:p>
            <a:pPr lvl="1"/>
            <a:r>
              <a:rPr lang="en-US" dirty="0" smtClean="0"/>
              <a:t>SWBAT </a:t>
            </a:r>
            <a:r>
              <a:rPr lang="en-US" dirty="0"/>
              <a:t>e</a:t>
            </a:r>
            <a:r>
              <a:rPr lang="en-US" dirty="0" smtClean="0"/>
              <a:t>xplain the condition of farmers and African-Americans in NC.</a:t>
            </a:r>
          </a:p>
          <a:p>
            <a:r>
              <a:rPr lang="en-US" dirty="0" smtClean="0"/>
              <a:t>POU:</a:t>
            </a:r>
          </a:p>
          <a:p>
            <a:pPr lvl="1"/>
            <a:r>
              <a:rPr lang="en-US" dirty="0" smtClean="0"/>
              <a:t>I can describe the condition of farmers and African-Americans in North Carolina in the late 1800s and early 1900s.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Agriculture in NC</a:t>
            </a:r>
            <a:endParaRPr lang="en-US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Farming continued in NC during the Industrial Revolution</a:t>
            </a:r>
          </a:p>
          <a:p>
            <a:r>
              <a:rPr lang="en-US" dirty="0" smtClean="0"/>
              <a:t>Because the prices of cotton and tobacco dropped after the Civil War, many farmers went into debt</a:t>
            </a:r>
          </a:p>
          <a:p>
            <a:r>
              <a:rPr lang="en-US" dirty="0" smtClean="0"/>
              <a:t>Many farmers turned to political organizations for help (We’ll talk about that in our next unit!)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Handwriting - Dakota" charset="0"/>
              </a:rPr>
              <a:t>Sharecropping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From 1880 to 1900, thousands of white and black farmers became sharecroppers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Sharecroppers </a:t>
            </a:r>
            <a:r>
              <a:rPr lang="en-US" dirty="0" smtClean="0"/>
              <a:t>did not own the land, the house, or the machinery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They had to pay rent in the form of a portion of the yearly </a:t>
            </a:r>
            <a:r>
              <a:rPr lang="en-US" dirty="0" smtClean="0"/>
              <a:t>crop</a:t>
            </a:r>
          </a:p>
        </p:txBody>
      </p:sp>
      <p:pic>
        <p:nvPicPr>
          <p:cNvPr id="16388" name="Picture 8" descr="fiel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408146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Nashv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3533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908" y="1955545"/>
            <a:ext cx="9167908" cy="36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Sharecropping in North Carolina</a:t>
            </a:r>
            <a:endParaRPr lang="en-US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Handwriting - Dakota" charset="0"/>
              </a:rPr>
              <a:t>Sharecropping (cont’d)</a:t>
            </a:r>
            <a:endParaRPr lang="en-US" b="1" dirty="0">
              <a:solidFill>
                <a:srgbClr val="FF0000"/>
              </a:solidFill>
              <a:latin typeface="Handwriting - Dakota" charset="0"/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828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Life was miserable for many</a:t>
            </a:r>
            <a:r>
              <a:rPr lang="en-US" dirty="0" smtClean="0">
                <a:solidFill>
                  <a:srgbClr val="000000"/>
                </a:solidFill>
              </a:rPr>
              <a:t> croppers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</a:rPr>
              <a:t>Many could </a:t>
            </a:r>
            <a:r>
              <a:rPr lang="en-US" dirty="0">
                <a:solidFill>
                  <a:srgbClr val="000000"/>
                </a:solidFill>
              </a:rPr>
              <a:t>not make a profit due to the low </a:t>
            </a:r>
            <a:r>
              <a:rPr lang="en-US" dirty="0" smtClean="0">
                <a:solidFill>
                  <a:srgbClr val="000000"/>
                </a:solidFill>
              </a:rPr>
              <a:t>prices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Landowners often charged high prices in order to keep them in debt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Many left farms for factory jobs in cities</a:t>
            </a:r>
            <a:endParaRPr lang="en-US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 l="9842" r="14687"/>
          <a:stretch>
            <a:fillRect/>
          </a:stretch>
        </p:blipFill>
        <p:spPr bwMode="auto">
          <a:xfrm>
            <a:off x="4598831" y="1600199"/>
            <a:ext cx="42915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Jim Crow</a:t>
            </a:r>
            <a:endParaRPr lang="en-US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35804" cy="475051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Jim Crow Laws</a:t>
            </a:r>
          </a:p>
          <a:p>
            <a:pPr lvl="1"/>
            <a:r>
              <a:rPr lang="en-US" sz="2800" dirty="0" smtClean="0"/>
              <a:t>Laws that enforced segregation in the South</a:t>
            </a:r>
          </a:p>
          <a:p>
            <a:pPr lvl="1"/>
            <a:r>
              <a:rPr lang="en-US" sz="2800" dirty="0" smtClean="0"/>
              <a:t>Named for an old minstrel show that made blacks look foolish and dependent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2773" y="1340129"/>
            <a:ext cx="3684027" cy="527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434</Words>
  <Application>Microsoft Macintosh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DO NOW</vt:lpstr>
      <vt:lpstr>Sharecropping &amp; Segregation in North Carolina</vt:lpstr>
      <vt:lpstr>LEARNING GOALS</vt:lpstr>
      <vt:lpstr>Agriculture in NC</vt:lpstr>
      <vt:lpstr>Sharecropping</vt:lpstr>
      <vt:lpstr>Slide 6</vt:lpstr>
      <vt:lpstr>Sharecropping in North Carolina</vt:lpstr>
      <vt:lpstr>Sharecropping (cont’d)</vt:lpstr>
      <vt:lpstr>Jim Crow</vt:lpstr>
      <vt:lpstr>Voting Restrictions</vt:lpstr>
      <vt:lpstr>Segregation</vt:lpstr>
      <vt:lpstr>Plessy v. Ferguson</vt:lpstr>
      <vt:lpstr>Life in Segregation</vt:lpstr>
      <vt:lpstr>Finish Yesterday’s iPad Assignment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Sharecropping &amp; Segregation in North Carolina</dc:title>
  <dc:creator>Durham Public Schools</dc:creator>
  <cp:lastModifiedBy>Durham Public Schools</cp:lastModifiedBy>
  <cp:revision>7</cp:revision>
  <cp:lastPrinted>2014-02-27T13:47:05Z</cp:lastPrinted>
  <dcterms:created xsi:type="dcterms:W3CDTF">2014-02-27T12:36:33Z</dcterms:created>
  <dcterms:modified xsi:type="dcterms:W3CDTF">2014-02-27T18:39:50Z</dcterms:modified>
</cp:coreProperties>
</file>