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5"/>
  </p:handoutMasterIdLst>
  <p:sldIdLst>
    <p:sldId id="267" r:id="rId2"/>
    <p:sldId id="269" r:id="rId3"/>
    <p:sldId id="26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7" autoAdjust="0"/>
    <p:restoredTop sz="94687" autoAdjust="0"/>
  </p:normalViewPr>
  <p:slideViewPr>
    <p:cSldViewPr snapToGrid="0" snapToObjects="1">
      <p:cViewPr varScale="1">
        <p:scale>
          <a:sx n="103" d="100"/>
          <a:sy n="103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226C8-48C4-8C4F-8DCD-CBC01385A254}" type="datetimeFigureOut">
              <a:rPr lang="en-US" smtClean="0"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1ADD-09DD-8741-B7BE-FF51F6FF5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27004-0E85-BF4B-A28D-92A6EE1D68DF}" type="datetimeFigureOut">
              <a:rPr lang="en-US" smtClean="0"/>
              <a:pPr/>
              <a:t>5/7/14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FDC9-736A-0845-BC2A-63CC14F05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08F27004-0E85-BF4B-A28D-92A6EE1D68DF}" type="datetimeFigureOut">
              <a:rPr lang="en-US" smtClean="0"/>
              <a:pPr/>
              <a:t>5/7/14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/>
              </a:defRPr>
            </a:lvl1pPr>
          </a:lstStyle>
          <a:p>
            <a:fld id="{D78FFDC9-736A-0845-BC2A-63CC14F053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w Cen M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w Cen M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w Cen M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w Cen M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w Cen M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w Cen M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DO NOW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700" dirty="0" smtClean="0"/>
              <a:t>Identify what happened at each of the following events:</a:t>
            </a:r>
          </a:p>
          <a:p>
            <a:pPr lvl="1"/>
            <a:r>
              <a:rPr lang="en-US" sz="4700" dirty="0" smtClean="0"/>
              <a:t>Berlin Crisis</a:t>
            </a:r>
          </a:p>
          <a:p>
            <a:pPr lvl="1"/>
            <a:r>
              <a:rPr lang="en-US" sz="4700" dirty="0" smtClean="0"/>
              <a:t>Bay of Pigs Invasion</a:t>
            </a:r>
          </a:p>
          <a:p>
            <a:pPr lvl="1"/>
            <a:r>
              <a:rPr lang="en-US" sz="4700" dirty="0" smtClean="0"/>
              <a:t>Cuban Missile Crisis</a:t>
            </a:r>
            <a:endParaRPr lang="en-US" sz="4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U.S. Opinions Turn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Americans begin to turn against the war for many reasons:</a:t>
            </a:r>
          </a:p>
          <a:p>
            <a:pPr lvl="1"/>
            <a:r>
              <a:rPr lang="en-US" dirty="0" smtClean="0"/>
              <a:t>Viet Cong making gains in the South</a:t>
            </a:r>
          </a:p>
          <a:p>
            <a:pPr lvl="1"/>
            <a:r>
              <a:rPr lang="en-US" dirty="0" smtClean="0"/>
              <a:t>Opposition to the </a:t>
            </a:r>
            <a:r>
              <a:rPr lang="en-US" b="1" dirty="0" smtClean="0">
                <a:solidFill>
                  <a:srgbClr val="9BBB59"/>
                </a:solidFill>
              </a:rPr>
              <a:t>military draft</a:t>
            </a:r>
          </a:p>
          <a:p>
            <a:pPr lvl="1"/>
            <a:r>
              <a:rPr lang="en-US" dirty="0" smtClean="0"/>
              <a:t>Photos and video of dead American soldiers on television</a:t>
            </a:r>
          </a:p>
          <a:p>
            <a:pPr lvl="1"/>
            <a:r>
              <a:rPr lang="en-US" dirty="0" smtClean="0"/>
              <a:t>Spending nearly $3 Billion a month</a:t>
            </a:r>
          </a:p>
          <a:p>
            <a:r>
              <a:rPr lang="en-US" dirty="0" smtClean="0"/>
              <a:t>Peaceful and violent protests broke out all over the country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227013"/>
            <a:ext cx="48768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186" y="4261464"/>
            <a:ext cx="7153882" cy="233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 l="24227" t="8544" r="18448"/>
          <a:stretch>
            <a:fillRect/>
          </a:stretch>
        </p:blipFill>
        <p:spPr bwMode="auto">
          <a:xfrm>
            <a:off x="5526679" y="227013"/>
            <a:ext cx="3291141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End of the War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>
                <a:solidFill>
                  <a:schemeClr val="accent3"/>
                </a:solidFill>
              </a:rPr>
              <a:t>Vietnamization</a:t>
            </a:r>
            <a:endParaRPr lang="en-US" b="1" dirty="0" smtClean="0">
              <a:solidFill>
                <a:schemeClr val="accent3"/>
              </a:solidFill>
            </a:endParaRPr>
          </a:p>
          <a:p>
            <a:pPr lvl="1"/>
            <a:r>
              <a:rPr lang="en-US" dirty="0" smtClean="0"/>
              <a:t>U.S. begins to withdraw troops and turn war over to South Vietnamese in the 1970s</a:t>
            </a:r>
          </a:p>
          <a:p>
            <a:r>
              <a:rPr lang="en-US" b="1" dirty="0" smtClean="0">
                <a:solidFill>
                  <a:srgbClr val="9BBB59"/>
                </a:solidFill>
              </a:rPr>
              <a:t>Paris Peace Accords (1973)</a:t>
            </a:r>
          </a:p>
          <a:p>
            <a:pPr lvl="1"/>
            <a:r>
              <a:rPr lang="en-US" dirty="0" smtClean="0"/>
              <a:t>U.S. agreed to leave Vietnam</a:t>
            </a:r>
          </a:p>
          <a:p>
            <a:pPr lvl="1"/>
            <a:r>
              <a:rPr lang="en-US" dirty="0" smtClean="0"/>
              <a:t>North and South had tentative peace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Saigon Falls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Fighting renews in 1975, capital of South Vietnam falls to the Viet Cong																		</a:t>
            </a:r>
            <a:r>
              <a:rPr lang="en-US" dirty="0" smtClean="0"/>
              <a:t>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Consequences of the Vietnam War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 united as a Communist </a:t>
            </a:r>
            <a:r>
              <a:rPr lang="en-US" dirty="0" smtClean="0"/>
              <a:t>nation</a:t>
            </a:r>
          </a:p>
          <a:p>
            <a:r>
              <a:rPr lang="en-US" dirty="0" smtClean="0"/>
              <a:t>58,000 American </a:t>
            </a:r>
            <a:r>
              <a:rPr lang="en-US" smtClean="0"/>
              <a:t>soldiers died</a:t>
            </a:r>
            <a:endParaRPr lang="en-US" smtClean="0"/>
          </a:p>
          <a:p>
            <a:r>
              <a:rPr lang="en-US" dirty="0" smtClean="0"/>
              <a:t>U.S. Congress passes laws to limit the use of the military</a:t>
            </a:r>
          </a:p>
          <a:p>
            <a:r>
              <a:rPr lang="en-US" b="1" dirty="0" smtClean="0">
                <a:solidFill>
                  <a:srgbClr val="9BBB59"/>
                </a:solidFill>
              </a:rPr>
              <a:t>26</a:t>
            </a:r>
            <a:r>
              <a:rPr lang="en-US" b="1" baseline="30000" dirty="0" smtClean="0">
                <a:solidFill>
                  <a:srgbClr val="9BBB59"/>
                </a:solidFill>
              </a:rPr>
              <a:t>th</a:t>
            </a:r>
            <a:r>
              <a:rPr lang="en-US" b="1" dirty="0" smtClean="0">
                <a:solidFill>
                  <a:srgbClr val="9BBB59"/>
                </a:solidFill>
              </a:rPr>
              <a:t> Amendment</a:t>
            </a:r>
          </a:p>
          <a:p>
            <a:pPr lvl="1"/>
            <a:r>
              <a:rPr lang="en-US" dirty="0" smtClean="0"/>
              <a:t>Voting age changed from 21 to 18 for everyone</a:t>
            </a:r>
          </a:p>
          <a:p>
            <a:r>
              <a:rPr lang="en-US" dirty="0" smtClean="0"/>
              <a:t>Second-longest war in U.S. history (Afghanistan is now the longest)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 &amp; Homework 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700" dirty="0" smtClean="0"/>
              <a:t>Identify what happened at each of the following events:</a:t>
            </a:r>
          </a:p>
          <a:p>
            <a:pPr lvl="1"/>
            <a:r>
              <a:rPr lang="en-US" sz="4700" dirty="0" smtClean="0"/>
              <a:t>Berlin Crisis</a:t>
            </a:r>
          </a:p>
          <a:p>
            <a:pPr lvl="1"/>
            <a:r>
              <a:rPr lang="en-US" sz="4700" dirty="0" smtClean="0"/>
              <a:t>Bay of Pigs Invasion</a:t>
            </a:r>
          </a:p>
          <a:p>
            <a:pPr lvl="1"/>
            <a:r>
              <a:rPr lang="en-US" sz="4700" dirty="0" smtClean="0"/>
              <a:t>Cuban Missile Crisis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Period – NONE (finish Vietnam &amp; start End of Cold War)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Period – Station Notes Questions (</a:t>
            </a:r>
            <a:r>
              <a:rPr lang="en-US" dirty="0" smtClean="0"/>
              <a:t>Vietnam &amp; start End of Cold War</a:t>
            </a:r>
            <a:r>
              <a:rPr lang="en-US" dirty="0" smtClean="0"/>
              <a:t>)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Period – NONE (End of Cold War)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Period – Station Notes Questions (</a:t>
            </a:r>
            <a:r>
              <a:rPr lang="en-US" dirty="0" smtClean="0"/>
              <a:t>Vietnam &amp; start End of Cold </a:t>
            </a:r>
            <a:r>
              <a:rPr lang="en-US" dirty="0" smtClean="0"/>
              <a:t>War)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Learning Goals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EQ:</a:t>
            </a:r>
          </a:p>
          <a:p>
            <a:pPr lvl="1"/>
            <a:r>
              <a:rPr lang="en-US" dirty="0" smtClean="0"/>
              <a:t>Did the U.S. do the right thing by fighting in Vietnam?</a:t>
            </a:r>
          </a:p>
          <a:p>
            <a:r>
              <a:rPr lang="en-US" dirty="0" smtClean="0"/>
              <a:t>LT: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 the causes and effects of the Vietnam War.</a:t>
            </a:r>
          </a:p>
          <a:p>
            <a:r>
              <a:rPr lang="en-US" dirty="0" smtClean="0"/>
              <a:t>POU:</a:t>
            </a:r>
          </a:p>
          <a:p>
            <a:pPr lvl="1"/>
            <a:r>
              <a:rPr lang="en-US" dirty="0" smtClean="0"/>
              <a:t>I can explain the causes and effects of U.S. involvement in the Vietnam War.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The Vietnam War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6,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Background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15326" cy="4852864"/>
          </a:xfrm>
        </p:spPr>
        <p:txBody>
          <a:bodyPr/>
          <a:lstStyle/>
          <a:p>
            <a:r>
              <a:rPr lang="en-US" dirty="0" smtClean="0"/>
              <a:t>Vietnam is located in Southeast Asia</a:t>
            </a:r>
          </a:p>
          <a:p>
            <a:r>
              <a:rPr lang="en-US" dirty="0" smtClean="0"/>
              <a:t>Formerly colonized by France as part of </a:t>
            </a:r>
            <a:r>
              <a:rPr lang="en-US" b="1" dirty="0" smtClean="0">
                <a:solidFill>
                  <a:schemeClr val="accent3"/>
                </a:solidFill>
              </a:rPr>
              <a:t>French Indochina</a:t>
            </a:r>
          </a:p>
          <a:p>
            <a:r>
              <a:rPr lang="en-US" dirty="0" smtClean="0"/>
              <a:t>French were kicked out after </a:t>
            </a:r>
            <a:r>
              <a:rPr lang="en-US" b="1" dirty="0" smtClean="0">
                <a:solidFill>
                  <a:schemeClr val="accent2"/>
                </a:solidFill>
              </a:rPr>
              <a:t>Ho Chi Minh </a:t>
            </a:r>
            <a:r>
              <a:rPr lang="en-US" dirty="0" smtClean="0"/>
              <a:t>led a Communist revolution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2526" y="1417638"/>
            <a:ext cx="4165684" cy="2443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7816" y="3563472"/>
            <a:ext cx="2150394" cy="288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North Vietnam vs. South Vietnam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470" y="1600200"/>
            <a:ext cx="412532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 Chi Minh led the Communist North Vietnam</a:t>
            </a:r>
          </a:p>
          <a:p>
            <a:pPr lvl="1"/>
            <a:r>
              <a:rPr lang="en-US" dirty="0" smtClean="0">
                <a:solidFill>
                  <a:srgbClr val="C0504D"/>
                </a:solidFill>
              </a:rPr>
              <a:t>Backed by China and Soviet Union</a:t>
            </a:r>
          </a:p>
          <a:p>
            <a:pPr lvl="1"/>
            <a:r>
              <a:rPr lang="en-US" dirty="0" smtClean="0"/>
              <a:t>Army called the </a:t>
            </a:r>
            <a:r>
              <a:rPr lang="en-US" b="1" dirty="0" smtClean="0">
                <a:solidFill>
                  <a:schemeClr val="accent2"/>
                </a:solidFill>
              </a:rPr>
              <a:t>Viet Cong</a:t>
            </a:r>
          </a:p>
          <a:p>
            <a:r>
              <a:rPr lang="en-US" dirty="0" smtClean="0"/>
              <a:t>South Vietnam had a dictator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acked by France and the U.S.</a:t>
            </a:r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17638"/>
            <a:ext cx="3534087" cy="510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Cold War &amp; Domino Theory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65379"/>
          </a:xfrm>
        </p:spPr>
        <p:txBody>
          <a:bodyPr/>
          <a:lstStyle/>
          <a:p>
            <a:r>
              <a:rPr lang="en-US" dirty="0" smtClean="0"/>
              <a:t>Domino Theory in Action:</a:t>
            </a:r>
          </a:p>
          <a:p>
            <a:pPr lvl="1"/>
            <a:r>
              <a:rPr lang="en-US" dirty="0" smtClean="0"/>
              <a:t>Believed that if Vietnam fell to communism, all of Southeast Asia would become communist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How is this related to the policy of </a:t>
            </a:r>
            <a:r>
              <a:rPr lang="en-US" i="1" dirty="0" smtClean="0">
                <a:solidFill>
                  <a:schemeClr val="accent3"/>
                </a:solidFill>
              </a:rPr>
              <a:t>containment</a:t>
            </a:r>
            <a:r>
              <a:rPr lang="en-US" dirty="0" smtClean="0">
                <a:solidFill>
                  <a:schemeClr val="accent3"/>
                </a:solidFill>
              </a:rPr>
              <a:t>?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4197684"/>
            <a:ext cx="8229600" cy="21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U.S. Gets Involved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3033" cy="48010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U.S. sent “advisors” to South Vietnam to work with government and train their military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Gulf of Tonkin Incident (1964)</a:t>
            </a:r>
          </a:p>
          <a:p>
            <a:pPr lvl="1"/>
            <a:r>
              <a:rPr lang="en-US" dirty="0" smtClean="0"/>
              <a:t>North Vietnamese allegedly attack a U.S. Navy ship</a:t>
            </a:r>
          </a:p>
          <a:p>
            <a:pPr lvl="1"/>
            <a:r>
              <a:rPr lang="en-US" dirty="0" smtClean="0"/>
              <a:t>Congress approves military action with the </a:t>
            </a:r>
            <a:r>
              <a:rPr lang="en-US" b="1" dirty="0" smtClean="0">
                <a:solidFill>
                  <a:schemeClr val="accent1"/>
                </a:solidFill>
              </a:rPr>
              <a:t>Gulf of Tonkin Resolution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913" y="1417637"/>
            <a:ext cx="3321888" cy="498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64A2"/>
                </a:solidFill>
              </a:rPr>
              <a:t>The Quagmire</a:t>
            </a:r>
            <a:endParaRPr lang="en-US" dirty="0">
              <a:solidFill>
                <a:srgbClr val="8064A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28239" cy="47880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U.S. got bogged down in Vietnam</a:t>
            </a:r>
          </a:p>
          <a:p>
            <a:r>
              <a:rPr lang="en-US" dirty="0" smtClean="0"/>
              <a:t>U.S. held major cities, but the Viet Cong’s </a:t>
            </a:r>
            <a:r>
              <a:rPr lang="en-US" i="1" dirty="0" smtClean="0"/>
              <a:t>guerilla </a:t>
            </a:r>
            <a:r>
              <a:rPr lang="en-US" dirty="0" smtClean="0"/>
              <a:t>tactics caused the U.S. to have trouble fighting in the jungles</a:t>
            </a:r>
          </a:p>
          <a:p>
            <a:r>
              <a:rPr lang="en-US" dirty="0" smtClean="0"/>
              <a:t>U.S. sends 400,000 troops by the end of 1966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79" y="1600200"/>
            <a:ext cx="3669760" cy="463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531</Words>
  <Application>Microsoft Macintosh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 NOW</vt:lpstr>
      <vt:lpstr>DO NOW &amp; Homework Due</vt:lpstr>
      <vt:lpstr>Learning Goals</vt:lpstr>
      <vt:lpstr>The Vietnam War</vt:lpstr>
      <vt:lpstr>Background</vt:lpstr>
      <vt:lpstr>North Vietnam vs. South Vietnam</vt:lpstr>
      <vt:lpstr>Cold War &amp; Domino Theory</vt:lpstr>
      <vt:lpstr>U.S. Gets Involved</vt:lpstr>
      <vt:lpstr>The Quagmire</vt:lpstr>
      <vt:lpstr>U.S. Opinions Turn</vt:lpstr>
      <vt:lpstr>Slide 11</vt:lpstr>
      <vt:lpstr>End of the War</vt:lpstr>
      <vt:lpstr>Consequences of the Vietnam War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Durham Public Schools</dc:creator>
  <cp:lastModifiedBy>Durham Public Schools</cp:lastModifiedBy>
  <cp:revision>4</cp:revision>
  <cp:lastPrinted>2014-05-07T12:07:13Z</cp:lastPrinted>
  <dcterms:created xsi:type="dcterms:W3CDTF">2014-05-07T12:01:31Z</dcterms:created>
  <dcterms:modified xsi:type="dcterms:W3CDTF">2014-05-07T13:48:03Z</dcterms:modified>
</cp:coreProperties>
</file>