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handoutMasterIdLst>
    <p:handoutMasterId r:id="rId16"/>
  </p:handoutMasterIdLst>
  <p:sldIdLst>
    <p:sldId id="270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4" r:id="rId12"/>
    <p:sldId id="265" r:id="rId13"/>
    <p:sldId id="272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clrMode="bw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47" autoAdjust="0"/>
    <p:restoredTop sz="94652" autoAdjust="0"/>
  </p:normalViewPr>
  <p:slideViewPr>
    <p:cSldViewPr snapToGrid="0" snapToObjects="1">
      <p:cViewPr varScale="1">
        <p:scale>
          <a:sx n="103" d="100"/>
          <a:sy n="103" d="100"/>
        </p:scale>
        <p:origin x="-3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290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D3A68-F0B5-444B-B513-F0968B94B664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E08FF-4098-FE4F-AC98-3706A1051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48C1817-E819-5346-BA28-5C679A6C1B6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DEB93B-FF19-E840-9C0A-E1922E371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1817-E819-5346-BA28-5C679A6C1B6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B93B-FF19-E840-9C0A-E1922E371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48C1817-E819-5346-BA28-5C679A6C1B6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CDEB93B-FF19-E840-9C0A-E1922E371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1817-E819-5346-BA28-5C679A6C1B6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DEB93B-FF19-E840-9C0A-E1922E371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1817-E819-5346-BA28-5C679A6C1B6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CDEB93B-FF19-E840-9C0A-E1922E371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48C1817-E819-5346-BA28-5C679A6C1B6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DEB93B-FF19-E840-9C0A-E1922E371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48C1817-E819-5346-BA28-5C679A6C1B6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DEB93B-FF19-E840-9C0A-E1922E371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1817-E819-5346-BA28-5C679A6C1B6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DEB93B-FF19-E840-9C0A-E1922E371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1817-E819-5346-BA28-5C679A6C1B6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DEB93B-FF19-E840-9C0A-E1922E371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1817-E819-5346-BA28-5C679A6C1B6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DEB93B-FF19-E840-9C0A-E1922E371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48C1817-E819-5346-BA28-5C679A6C1B6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CDEB93B-FF19-E840-9C0A-E1922E371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8C1817-E819-5346-BA28-5C679A6C1B6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DEB93B-FF19-E840-9C0A-E1922E371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298" y="1600200"/>
            <a:ext cx="854575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	In exactly 7 words, describe the Vietnam War</a:t>
            </a:r>
            <a:r>
              <a:rPr lang="en-US" sz="6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The Berlin Wall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115" y="1995603"/>
            <a:ext cx="4016613" cy="458497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Berlin Wall falls</a:t>
            </a:r>
            <a:r>
              <a:rPr lang="en-US" dirty="0" smtClean="0">
                <a:solidFill>
                  <a:srgbClr val="000000"/>
                </a:solidFill>
              </a:rPr>
              <a:t> in 1989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Symbolic of </a:t>
            </a:r>
            <a:r>
              <a:rPr lang="en-US" dirty="0">
                <a:solidFill>
                  <a:srgbClr val="000000"/>
                </a:solidFill>
              </a:rPr>
              <a:t>e</a:t>
            </a:r>
            <a:r>
              <a:rPr lang="en-US" dirty="0" smtClean="0">
                <a:solidFill>
                  <a:srgbClr val="000000"/>
                </a:solidFill>
              </a:rPr>
              <a:t>nd </a:t>
            </a:r>
            <a:r>
              <a:rPr lang="en-US" dirty="0">
                <a:solidFill>
                  <a:srgbClr val="000000"/>
                </a:solidFill>
              </a:rPr>
              <a:t>of Cold </a:t>
            </a:r>
            <a:r>
              <a:rPr lang="en-US" dirty="0" smtClean="0">
                <a:solidFill>
                  <a:srgbClr val="000000"/>
                </a:solidFill>
              </a:rPr>
              <a:t>War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Process </a:t>
            </a:r>
            <a:r>
              <a:rPr lang="en-US" dirty="0">
                <a:solidFill>
                  <a:srgbClr val="000000"/>
                </a:solidFill>
              </a:rPr>
              <a:t>of</a:t>
            </a:r>
            <a:r>
              <a:rPr lang="en-US" dirty="0" smtClean="0">
                <a:solidFill>
                  <a:srgbClr val="000000"/>
                </a:solidFill>
              </a:rPr>
              <a:t> reunification of East &amp; West Germany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8132" name="Picture 4" descr="18-berlin_w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2413" y="2418914"/>
            <a:ext cx="3862199" cy="2715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USSR 1991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3240"/>
            <a:ext cx="4107334" cy="499331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Nationalities begin to call of Independence</a:t>
            </a:r>
          </a:p>
          <a:p>
            <a:pPr>
              <a:lnSpc>
                <a:spcPct val="90000"/>
              </a:lnSpc>
            </a:pPr>
            <a:r>
              <a:rPr lang="en-US" dirty="0"/>
              <a:t>August Coup, by Communist Hardliners</a:t>
            </a:r>
          </a:p>
          <a:p>
            <a:pPr>
              <a:lnSpc>
                <a:spcPct val="90000"/>
              </a:lnSpc>
            </a:pPr>
            <a:r>
              <a:rPr lang="en-US" dirty="0"/>
              <a:t>Boris Yeltsin Seen as</a:t>
            </a:r>
            <a:r>
              <a:rPr lang="en-US" dirty="0" smtClean="0"/>
              <a:t> hero, becomes </a:t>
            </a:r>
            <a:r>
              <a:rPr lang="en-US" dirty="0"/>
              <a:t>President of Russia</a:t>
            </a:r>
          </a:p>
        </p:txBody>
      </p:sp>
      <p:pic>
        <p:nvPicPr>
          <p:cNvPr id="44036" name="Picture 4" descr="august cou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93134" y="2240480"/>
            <a:ext cx="3913356" cy="2657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Russia</a:t>
            </a:r>
            <a:r>
              <a:rPr lang="en-US" dirty="0" smtClean="0"/>
              <a:t> since the Cold War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2531"/>
            <a:ext cx="4310113" cy="47936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Boris </a:t>
            </a:r>
            <a:r>
              <a:rPr lang="en-US" dirty="0" smtClean="0"/>
              <a:t>Yeltsin, President 1991-1999</a:t>
            </a:r>
          </a:p>
          <a:p>
            <a:pPr lvl="1"/>
            <a:r>
              <a:rPr lang="en-US" dirty="0" smtClean="0"/>
              <a:t>Formed </a:t>
            </a:r>
            <a:r>
              <a:rPr lang="en-US" dirty="0"/>
              <a:t>Commonwealth of Independent States</a:t>
            </a:r>
            <a:r>
              <a:rPr lang="en-US" dirty="0" smtClean="0"/>
              <a:t> (CIS)</a:t>
            </a:r>
          </a:p>
          <a:p>
            <a:r>
              <a:rPr lang="en-US" dirty="0" smtClean="0"/>
              <a:t>Vladimir Putin becomes President in 1999</a:t>
            </a:r>
          </a:p>
          <a:p>
            <a:pPr lvl="1"/>
            <a:r>
              <a:rPr lang="en-US" dirty="0" smtClean="0"/>
              <a:t>Tightened Grip of government on Economy</a:t>
            </a:r>
          </a:p>
          <a:p>
            <a:pPr lvl="1"/>
            <a:r>
              <a:rPr lang="en-US" dirty="0" smtClean="0"/>
              <a:t>Restricted Voting Rights and Liberties</a:t>
            </a:r>
          </a:p>
          <a:p>
            <a:pPr lvl="1"/>
            <a:r>
              <a:rPr lang="en-US" dirty="0" smtClean="0"/>
              <a:t>Still the leader of Russia!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5060" name="Picture 4" descr="yeltsin-shock thera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7510" y="1602531"/>
            <a:ext cx="2508698" cy="2615452"/>
          </a:xfrm>
          <a:prstGeom prst="rect">
            <a:avLst/>
          </a:prstGeom>
          <a:noFill/>
        </p:spPr>
      </p:pic>
      <p:pic>
        <p:nvPicPr>
          <p:cNvPr id="6" name="Picture 4" descr="put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1124" y="3891641"/>
            <a:ext cx="2651911" cy="2504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vs. New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77601"/>
            <a:ext cx="8110648" cy="501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WAR, HOT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9200" dirty="0" err="1" smtClean="0"/>
              <a:t>goo.gl/fPYXiw</a:t>
            </a:r>
            <a:endParaRPr lang="en-US" sz="9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EQ</a:t>
            </a:r>
          </a:p>
          <a:p>
            <a:pPr lvl="1"/>
            <a:r>
              <a:rPr lang="en-US" dirty="0" smtClean="0"/>
              <a:t>How did the Cold War come to an end?</a:t>
            </a:r>
          </a:p>
          <a:p>
            <a:r>
              <a:rPr lang="en-US" dirty="0" smtClean="0"/>
              <a:t>LT</a:t>
            </a:r>
          </a:p>
          <a:p>
            <a:pPr lvl="1"/>
            <a:r>
              <a:rPr lang="en-US" dirty="0" smtClean="0"/>
              <a:t>I can explain the change in policy of the U.S. toward the Soviet Union.</a:t>
            </a:r>
          </a:p>
          <a:p>
            <a:r>
              <a:rPr lang="en-US" dirty="0" smtClean="0"/>
              <a:t>POU</a:t>
            </a:r>
          </a:p>
          <a:p>
            <a:pPr lvl="1"/>
            <a:r>
              <a:rPr lang="en-US" dirty="0" smtClean="0"/>
              <a:t>I can dominate a quiz in order to check my knowledge of the Cold War Era!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63184" y="3583017"/>
            <a:ext cx="7772400" cy="2168708"/>
          </a:xfrm>
        </p:spPr>
        <p:txBody>
          <a:bodyPr>
            <a:normAutofit fontScale="90000"/>
          </a:bodyPr>
          <a:lstStyle/>
          <a:p>
            <a:pPr algn="r"/>
            <a:r>
              <a:rPr lang="en-US" sz="7400" dirty="0"/>
              <a:t>Cold </a:t>
            </a:r>
            <a:r>
              <a:rPr lang="en-US" sz="7400" dirty="0" smtClean="0"/>
              <a:t>War</a:t>
            </a:r>
            <a:br>
              <a:rPr lang="en-US" sz="7400" dirty="0" smtClean="0"/>
            </a:br>
            <a:r>
              <a:rPr lang="en-US" sz="7400" dirty="0" smtClean="0"/>
              <a:t>1975-1991</a:t>
            </a:r>
            <a:endParaRPr lang="en-US" sz="7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673384" cy="685800"/>
          </a:xfrm>
        </p:spPr>
        <p:txBody>
          <a:bodyPr/>
          <a:lstStyle/>
          <a:p>
            <a:pPr algn="r"/>
            <a:r>
              <a:rPr lang="en-US" dirty="0" smtClean="0"/>
              <a:t>May 7, 2014</a:t>
            </a:r>
            <a:endParaRPr lang="en-US" dirty="0"/>
          </a:p>
        </p:txBody>
      </p:sp>
      <p:pic>
        <p:nvPicPr>
          <p:cNvPr id="6" name="Picture 4" descr="glasno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662" y="241889"/>
            <a:ext cx="4565109" cy="5509836"/>
          </a:xfrm>
          <a:prstGeom prst="rect">
            <a:avLst/>
          </a:prstGeom>
          <a:noFill/>
        </p:spPr>
      </p:pic>
      <p:pic>
        <p:nvPicPr>
          <p:cNvPr id="7" name="Picture 4" descr="18-berlin_w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74578" y="867408"/>
            <a:ext cx="3862199" cy="2715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Richard Nixon and</a:t>
            </a:r>
            <a:r>
              <a:rPr lang="en-US" dirty="0" smtClean="0"/>
              <a:t> Détente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265" y="1708358"/>
            <a:ext cx="4640655" cy="484484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DD8047"/>
                </a:solidFill>
              </a:rPr>
              <a:t>Détente</a:t>
            </a:r>
          </a:p>
          <a:p>
            <a:pPr lvl="1"/>
            <a:r>
              <a:rPr lang="en-US" dirty="0" smtClean="0"/>
              <a:t>Lessening </a:t>
            </a:r>
            <a:r>
              <a:rPr lang="en-US" dirty="0"/>
              <a:t>Cold War Tensions</a:t>
            </a:r>
          </a:p>
          <a:p>
            <a:r>
              <a:rPr lang="en-US" b="1" dirty="0">
                <a:solidFill>
                  <a:srgbClr val="DD8047"/>
                </a:solidFill>
              </a:rPr>
              <a:t>Real </a:t>
            </a:r>
            <a:r>
              <a:rPr lang="en-US" b="1" dirty="0" err="1" smtClean="0">
                <a:solidFill>
                  <a:srgbClr val="DD8047"/>
                </a:solidFill>
              </a:rPr>
              <a:t>Politik</a:t>
            </a:r>
            <a:endParaRPr lang="en-US" b="1" dirty="0" smtClean="0">
              <a:solidFill>
                <a:srgbClr val="DD8047"/>
              </a:solidFill>
            </a:endParaRPr>
          </a:p>
          <a:p>
            <a:pPr lvl="1"/>
            <a:r>
              <a:rPr lang="en-US" dirty="0" smtClean="0"/>
              <a:t>dealing </a:t>
            </a:r>
            <a:r>
              <a:rPr lang="en-US" dirty="0"/>
              <a:t>with nations in a practical and flexible manner (anti-containment)</a:t>
            </a:r>
          </a:p>
          <a:p>
            <a:r>
              <a:rPr lang="en-US" dirty="0"/>
              <a:t>Nixon visits </a:t>
            </a:r>
            <a:r>
              <a:rPr lang="en-US" dirty="0" smtClean="0"/>
              <a:t>China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SALT Treaties</a:t>
            </a:r>
          </a:p>
          <a:p>
            <a:pPr lvl="1"/>
            <a:r>
              <a:rPr lang="en-US" dirty="0" smtClean="0"/>
              <a:t>Strategic Arms Limitation Talks</a:t>
            </a:r>
          </a:p>
          <a:p>
            <a:pPr lvl="1"/>
            <a:r>
              <a:rPr lang="en-US" dirty="0" smtClean="0"/>
              <a:t>Limited nuclear weapon production</a:t>
            </a:r>
          </a:p>
          <a:p>
            <a:r>
              <a:rPr lang="en-US" dirty="0" smtClean="0"/>
              <a:t>Policies </a:t>
            </a:r>
            <a:r>
              <a:rPr lang="en-US" dirty="0"/>
              <a:t>continued with Gerald Ford and Jimmy Carter</a:t>
            </a:r>
          </a:p>
        </p:txBody>
      </p:sp>
      <p:pic>
        <p:nvPicPr>
          <p:cNvPr id="36868" name="Picture 4" descr="acsnic6_12_13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2585" y="2006276"/>
            <a:ext cx="3355975" cy="2971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52585" y="5023424"/>
            <a:ext cx="335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Richard Nixon was the 1</a:t>
            </a:r>
            <a:r>
              <a:rPr lang="en-US" baseline="30000" dirty="0" smtClean="0"/>
              <a:t>st</a:t>
            </a:r>
            <a:r>
              <a:rPr lang="en-US" dirty="0" smtClean="0"/>
              <a:t> U.S. President to visit China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Ronald Reagan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0700"/>
            <a:ext cx="4258537" cy="4528714"/>
          </a:xfrm>
        </p:spPr>
        <p:txBody>
          <a:bodyPr/>
          <a:lstStyle/>
          <a:p>
            <a:r>
              <a:rPr lang="en-US" dirty="0"/>
              <a:t>Fiercely Anti-Communist</a:t>
            </a:r>
          </a:p>
          <a:p>
            <a:r>
              <a:rPr lang="en-US" dirty="0"/>
              <a:t>Moved Away from Détente</a:t>
            </a:r>
          </a:p>
          <a:p>
            <a:r>
              <a:rPr lang="en-US" dirty="0"/>
              <a:t>Increased Military </a:t>
            </a:r>
            <a:r>
              <a:rPr lang="en-US" dirty="0" smtClean="0"/>
              <a:t>Spending to try to bankrupt the Soviet Union</a:t>
            </a:r>
          </a:p>
          <a:p>
            <a:r>
              <a:rPr lang="en-US" dirty="0" smtClean="0"/>
              <a:t>Demanded the demolition of the Berlin Wall</a:t>
            </a:r>
          </a:p>
        </p:txBody>
      </p:sp>
      <p:pic>
        <p:nvPicPr>
          <p:cNvPr id="38916" name="Picture 4" descr="ronald_reagan_presid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5887" y="1790700"/>
            <a:ext cx="3262313" cy="3886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95887" y="5798898"/>
            <a:ext cx="3262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Ronald Reagan – 40</a:t>
            </a:r>
            <a:r>
              <a:rPr lang="en-US" baseline="30000" dirty="0" smtClean="0"/>
              <a:t>th</a:t>
            </a:r>
            <a:r>
              <a:rPr lang="en-US" dirty="0" smtClean="0"/>
              <a:t> President of the United States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Change in the U.S.S.R.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4515582" cy="4800600"/>
          </a:xfrm>
        </p:spPr>
        <p:txBody>
          <a:bodyPr/>
          <a:lstStyle/>
          <a:p>
            <a:r>
              <a:rPr lang="en-US" dirty="0"/>
              <a:t>Mikhail Gorbachev becomes </a:t>
            </a:r>
            <a:r>
              <a:rPr lang="en-US" dirty="0" smtClean="0"/>
              <a:t>Premier of the Soviet Union in 1985</a:t>
            </a:r>
          </a:p>
          <a:p>
            <a:r>
              <a:rPr lang="en-US" dirty="0"/>
              <a:t>Begins a series of Reforms and Freedoms in </a:t>
            </a:r>
            <a:r>
              <a:rPr lang="en-US" dirty="0" smtClean="0"/>
              <a:t>Russia</a:t>
            </a:r>
          </a:p>
          <a:p>
            <a:pPr lvl="1"/>
            <a:r>
              <a:rPr lang="en-US" dirty="0" smtClean="0"/>
              <a:t>Glasnost</a:t>
            </a:r>
          </a:p>
          <a:p>
            <a:pPr lvl="1"/>
            <a:r>
              <a:rPr lang="en-US" dirty="0" smtClean="0"/>
              <a:t>Perestroika</a:t>
            </a:r>
          </a:p>
          <a:p>
            <a:pPr lvl="1"/>
            <a:r>
              <a:rPr lang="en-US" dirty="0" smtClean="0"/>
              <a:t>Democratization</a:t>
            </a:r>
            <a:endParaRPr lang="en-US" dirty="0"/>
          </a:p>
        </p:txBody>
      </p:sp>
      <p:pic>
        <p:nvPicPr>
          <p:cNvPr id="39940" name="Picture 4" descr="gorbach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5622" y="1828800"/>
            <a:ext cx="3324303" cy="367423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05622" y="5654212"/>
            <a:ext cx="3324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Mikhail Gorbachev, Premier of the Soviet Union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Glasnost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7796" y="1723476"/>
            <a:ext cx="4120218" cy="429357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DD8047"/>
                </a:solidFill>
              </a:rPr>
              <a:t>Glasnost </a:t>
            </a:r>
            <a:r>
              <a:rPr lang="en-US" dirty="0" smtClean="0"/>
              <a:t>= Openness</a:t>
            </a:r>
          </a:p>
          <a:p>
            <a:pPr lvl="1"/>
            <a:r>
              <a:rPr lang="en-US" dirty="0" smtClean="0"/>
              <a:t>Churches opened</a:t>
            </a:r>
          </a:p>
          <a:p>
            <a:pPr lvl="1"/>
            <a:r>
              <a:rPr lang="en-US" dirty="0" smtClean="0"/>
              <a:t>Press </a:t>
            </a:r>
            <a:r>
              <a:rPr lang="en-US" dirty="0"/>
              <a:t>allowed to criticize </a:t>
            </a:r>
            <a:r>
              <a:rPr lang="en-US" dirty="0" smtClean="0"/>
              <a:t>government</a:t>
            </a:r>
          </a:p>
          <a:p>
            <a:pPr lvl="1"/>
            <a:r>
              <a:rPr lang="en-US" dirty="0" smtClean="0"/>
              <a:t>Banned </a:t>
            </a:r>
            <a:r>
              <a:rPr lang="en-US" dirty="0"/>
              <a:t>authors allowed to publish books</a:t>
            </a:r>
          </a:p>
        </p:txBody>
      </p:sp>
      <p:pic>
        <p:nvPicPr>
          <p:cNvPr id="40964" name="Picture 4" descr="glasno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0193" y="1723475"/>
            <a:ext cx="3704259" cy="42935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Perestroika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3712"/>
            <a:ext cx="4198056" cy="335219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DD8047"/>
                </a:solidFill>
              </a:rPr>
              <a:t>Perestroika </a:t>
            </a:r>
            <a:r>
              <a:rPr lang="en-US" dirty="0" smtClean="0"/>
              <a:t>= “</a:t>
            </a:r>
            <a:r>
              <a:rPr lang="en-US" dirty="0"/>
              <a:t>Economic Restructuring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Managers </a:t>
            </a:r>
            <a:r>
              <a:rPr lang="en-US" dirty="0"/>
              <a:t>make more </a:t>
            </a:r>
            <a:r>
              <a:rPr lang="en-US" dirty="0" smtClean="0"/>
              <a:t>decisions</a:t>
            </a:r>
          </a:p>
          <a:p>
            <a:pPr lvl="1"/>
            <a:r>
              <a:rPr lang="en-US" dirty="0" smtClean="0"/>
              <a:t>Small </a:t>
            </a:r>
            <a:r>
              <a:rPr lang="en-US" dirty="0"/>
              <a:t>private businesses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Democratization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23476"/>
            <a:ext cx="7772400" cy="2391324"/>
          </a:xfrm>
        </p:spPr>
        <p:txBody>
          <a:bodyPr/>
          <a:lstStyle/>
          <a:p>
            <a:r>
              <a:rPr lang="en-US" b="1" dirty="0" smtClean="0">
                <a:solidFill>
                  <a:srgbClr val="DD8047"/>
                </a:solidFill>
              </a:rPr>
              <a:t>Democratization </a:t>
            </a:r>
            <a:r>
              <a:rPr lang="en-US" dirty="0" smtClean="0"/>
              <a:t>= Gradual </a:t>
            </a:r>
            <a:r>
              <a:rPr lang="en-US" dirty="0"/>
              <a:t>opening of the political system</a:t>
            </a:r>
          </a:p>
          <a:p>
            <a:r>
              <a:rPr lang="en-US" dirty="0"/>
              <a:t>Election of a new group of lawmakers</a:t>
            </a:r>
          </a:p>
          <a:p>
            <a:r>
              <a:rPr lang="en-US" dirty="0"/>
              <a:t>Communist Party no longer chose all candidates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445</TotalTime>
  <Words>357</Words>
  <Application>Microsoft Macintosh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DO NOW</vt:lpstr>
      <vt:lpstr>Learning Goals</vt:lpstr>
      <vt:lpstr>Cold War 1975-1991</vt:lpstr>
      <vt:lpstr>Richard Nixon and Détente</vt:lpstr>
      <vt:lpstr>Ronald Reagan</vt:lpstr>
      <vt:lpstr>Change in the U.S.S.R.</vt:lpstr>
      <vt:lpstr>Glasnost</vt:lpstr>
      <vt:lpstr>Perestroika</vt:lpstr>
      <vt:lpstr>Democratization</vt:lpstr>
      <vt:lpstr>The Berlin Wall</vt:lpstr>
      <vt:lpstr>USSR 1991</vt:lpstr>
      <vt:lpstr>Russia since the Cold War</vt:lpstr>
      <vt:lpstr>Old vs. New</vt:lpstr>
      <vt:lpstr>COLD WAR, HOT QUIZ</vt:lpstr>
    </vt:vector>
  </TitlesOfParts>
  <Company>Mississippi Teacher Corps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 War 1975-1991</dc:title>
  <dc:creator>Patrick Lasseter</dc:creator>
  <cp:lastModifiedBy>Durham Public Schools</cp:lastModifiedBy>
  <cp:revision>8</cp:revision>
  <cp:lastPrinted>2014-05-07T12:06:55Z</cp:lastPrinted>
  <dcterms:created xsi:type="dcterms:W3CDTF">2014-05-08T13:18:17Z</dcterms:created>
  <dcterms:modified xsi:type="dcterms:W3CDTF">2014-05-08T15:48:54Z</dcterms:modified>
</cp:coreProperties>
</file>